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4.2-->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1" r:id="rId2"/>
    <p:sldMasterId id="2147483663" r:id="rId3"/>
    <p:sldMasterId id="2147483665" r:id="rId4"/>
    <p:sldMasterId id="2147483667" r:id="rId5"/>
    <p:sldMasterId id="2147483669" r:id="rId6"/>
  </p:sldMasterIdLst>
  <p:notesMasterIdLst>
    <p:notesMasterId r:id="rId7"/>
  </p:notesMasterIdLst>
  <p:sldIdLst>
    <p:sldId id="259" r:id="rId8"/>
    <p:sldId id="262"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 id="346"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Lst>
  <p:sldSz cx="14630400" cy="82296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3.xml" /><Relationship Id="rId11" Type="http://schemas.openxmlformats.org/officeDocument/2006/relationships/slide" Target="slides/slide4.xml" /><Relationship Id="rId12" Type="http://schemas.openxmlformats.org/officeDocument/2006/relationships/slide" Target="slides/slide5.xml" /><Relationship Id="rId13" Type="http://schemas.openxmlformats.org/officeDocument/2006/relationships/slide" Target="slides/slide6.xml" /><Relationship Id="rId14" Type="http://schemas.openxmlformats.org/officeDocument/2006/relationships/slide" Target="slides/slide7.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slideMaster" Target="slideMasters/slideMaster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slide" Target="slides/slide18.xml" /><Relationship Id="rId26" Type="http://schemas.openxmlformats.org/officeDocument/2006/relationships/slide" Target="slides/slide19.xml" /><Relationship Id="rId27" Type="http://schemas.openxmlformats.org/officeDocument/2006/relationships/slide" Target="slides/slide20.xml" /><Relationship Id="rId28" Type="http://schemas.openxmlformats.org/officeDocument/2006/relationships/slide" Target="slides/slide21.xml" /><Relationship Id="rId29" Type="http://schemas.openxmlformats.org/officeDocument/2006/relationships/slide" Target="slides/slide22.xml" /><Relationship Id="rId3" Type="http://schemas.openxmlformats.org/officeDocument/2006/relationships/slideMaster" Target="slideMasters/slideMaster3.xml" /><Relationship Id="rId30" Type="http://schemas.openxmlformats.org/officeDocument/2006/relationships/slide" Target="slides/slide23.xml" /><Relationship Id="rId31" Type="http://schemas.openxmlformats.org/officeDocument/2006/relationships/slide" Target="slides/slide24.xml" /><Relationship Id="rId32" Type="http://schemas.openxmlformats.org/officeDocument/2006/relationships/slide" Target="slides/slide25.xml" /><Relationship Id="rId33" Type="http://schemas.openxmlformats.org/officeDocument/2006/relationships/slide" Target="slides/slide26.xml" /><Relationship Id="rId34" Type="http://schemas.openxmlformats.org/officeDocument/2006/relationships/slide" Target="slides/slide27.xml" /><Relationship Id="rId35" Type="http://schemas.openxmlformats.org/officeDocument/2006/relationships/slide" Target="slides/slide28.xml" /><Relationship Id="rId36" Type="http://schemas.openxmlformats.org/officeDocument/2006/relationships/slide" Target="slides/slide29.xml" /><Relationship Id="rId37" Type="http://schemas.openxmlformats.org/officeDocument/2006/relationships/slide" Target="slides/slide30.xml" /><Relationship Id="rId38" Type="http://schemas.openxmlformats.org/officeDocument/2006/relationships/slide" Target="slides/slide31.xml" /><Relationship Id="rId39" Type="http://schemas.openxmlformats.org/officeDocument/2006/relationships/slide" Target="slides/slide32.xml" /><Relationship Id="rId4" Type="http://schemas.openxmlformats.org/officeDocument/2006/relationships/slideMaster" Target="slideMasters/slideMaster4.xml" /><Relationship Id="rId40" Type="http://schemas.openxmlformats.org/officeDocument/2006/relationships/slide" Target="slides/slide33.xml" /><Relationship Id="rId41" Type="http://schemas.openxmlformats.org/officeDocument/2006/relationships/slide" Target="slides/slide34.xml" /><Relationship Id="rId42" Type="http://schemas.openxmlformats.org/officeDocument/2006/relationships/slide" Target="slides/slide35.xml" /><Relationship Id="rId43" Type="http://schemas.openxmlformats.org/officeDocument/2006/relationships/slide" Target="slides/slide36.xml" /><Relationship Id="rId44" Type="http://schemas.openxmlformats.org/officeDocument/2006/relationships/slide" Target="slides/slide37.xml" /><Relationship Id="rId45" Type="http://schemas.openxmlformats.org/officeDocument/2006/relationships/slide" Target="slides/slide38.xml" /><Relationship Id="rId46" Type="http://schemas.openxmlformats.org/officeDocument/2006/relationships/slide" Target="slides/slide39.xml" /><Relationship Id="rId47" Type="http://schemas.openxmlformats.org/officeDocument/2006/relationships/slide" Target="slides/slide40.xml" /><Relationship Id="rId48" Type="http://schemas.openxmlformats.org/officeDocument/2006/relationships/slide" Target="slides/slide41.xml" /><Relationship Id="rId49" Type="http://schemas.openxmlformats.org/officeDocument/2006/relationships/slide" Target="slides/slide42.xml" /><Relationship Id="rId5" Type="http://schemas.openxmlformats.org/officeDocument/2006/relationships/slideMaster" Target="slideMasters/slideMaster5.xml" /><Relationship Id="rId50" Type="http://schemas.openxmlformats.org/officeDocument/2006/relationships/slide" Target="slides/slide43.xml" /><Relationship Id="rId51" Type="http://schemas.openxmlformats.org/officeDocument/2006/relationships/tags" Target="tags/tag1.xml" /><Relationship Id="rId52" Type="http://schemas.openxmlformats.org/officeDocument/2006/relationships/presProps" Target="presProps.xml" /><Relationship Id="rId53" Type="http://schemas.openxmlformats.org/officeDocument/2006/relationships/viewProps" Target="viewProps.xml" /><Relationship Id="rId54" Type="http://schemas.openxmlformats.org/officeDocument/2006/relationships/theme" Target="theme/theme1.xml" /><Relationship Id="rId55" Type="http://schemas.openxmlformats.org/officeDocument/2006/relationships/tableStyles" Target="tableStyles.xml" /><Relationship Id="rId6" Type="http://schemas.openxmlformats.org/officeDocument/2006/relationships/slideMaster" Target="slideMasters/slideMaster6.xml" /><Relationship Id="rId7" Type="http://schemas.openxmlformats.org/officeDocument/2006/relationships/notesMaster" Target="notesMasters/notesMaster1.xml" /><Relationship Id="rId8" Type="http://schemas.openxmlformats.org/officeDocument/2006/relationships/slide" Target="slides/slide1.xml" /><Relationship Id="rId9" Type="http://schemas.openxmlformats.org/officeDocument/2006/relationships/slide" Target="slides/slide2.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656D2A0A-AF44-4447-9F92-2741B01BEFF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D2D5658-691D-4F9E-8CE8-5863D1B69B6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7D27998C-C224-4E11-89FE-2CC3E34BCC4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DEFAULT">
    <p:bg>
      <p:bgRef idx="1001">
        <a:schemeClr val="bg1"/>
      </p:bgRef>
    </p:bg>
    <p:spTree>
      <p:nvGrpSpPr>
        <p:cNvPr id="1" name=""/>
        <p:cNvGrpSpPr/>
        <p:nvPr/>
      </p:nvGrpSpPr>
      <p:grpSpPr>
        <a:xfrm>
          <a:off x="0" y="0"/>
          <a:ext cx="0" cy="0"/>
        </a:xfrm>
      </p:grpSpPr>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DEFAULT">
    <p:bg>
      <p:bgRef idx="1001">
        <a:schemeClr val="bg1"/>
      </p:bgRef>
    </p:bg>
    <p:spTree>
      <p:nvGrpSpPr>
        <p:cNvPr id="1" name=""/>
        <p:cNvGrpSpPr/>
        <p:nvPr/>
      </p:nvGrpSpPr>
      <p:grpSpPr>
        <a:xfrm>
          <a:off x="0" y="0"/>
          <a:ext cx="0" cy="0"/>
        </a:xfrm>
      </p:grpSpPr>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DEFAULT">
    <p:bg>
      <p:bgRef idx="1001">
        <a:schemeClr val="bg1"/>
      </p:bgRef>
    </p:bg>
    <p:spTree>
      <p:nvGrpSpPr>
        <p:cNvPr id="1" name=""/>
        <p:cNvGrpSpPr/>
        <p:nvPr/>
      </p:nvGrpSpPr>
      <p:grpSpPr>
        <a:xfrm>
          <a:off x="0" y="0"/>
          <a:ext cx="0" cy="0"/>
        </a:xfrm>
      </p:grpSpPr>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DEFAULT">
    <p:bg>
      <p:bgRef idx="1001">
        <a:schemeClr val="bg1"/>
      </p:bgRef>
    </p:bg>
    <p:spTree>
      <p:nvGrpSpPr>
        <p:cNvPr id="1" name=""/>
        <p:cNvGrpSpPr/>
        <p:nvPr/>
      </p:nvGrpSpPr>
      <p:grpSpPr>
        <a:xfrm>
          <a:off x="0" y="0"/>
          <a:ext cx="0" cy="0"/>
        </a:xfrm>
      </p:grpSpPr>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DEFAULT">
    <p:bg>
      <p:bgRef idx="1001">
        <a:schemeClr val="bg1"/>
      </p:bgRef>
    </p:bg>
    <p:spTree>
      <p:nvGrpSpPr>
        <p:cNvPr id="1" name=""/>
        <p:cNvGrpSpPr/>
        <p:nvPr/>
      </p:nvGrpSpPr>
      <p:grpSpPr>
        <a:xfrm>
          <a:off x="0" y="0"/>
          <a:ext cx="0" cy="0"/>
        </a:xfrm>
      </p:grpSpPr>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77901D78-E6E2-4182-91F5-2E765675132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BAE42BA4-29D5-4E0C-828A-82F68DE2790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A9AAC2B5-62F9-4D79-AA71-0C9AA16B3D8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2643FA69-4F20-463F-BD38-DF923522AC2F}"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A4A59B0A-1257-4460-AED7-7B40EA739A32}"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48E312FB-2E3E-4B2E-AF77-860D592FA825}"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0769655-D990-4394-9388-2BDE5A7B3308}"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A8C3CEB8-02C2-4E1D-86D3-98C721FE0D6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2"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4"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6"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8"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image" Target="../media/image2.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 Id="rId3" Type="http://schemas.openxmlformats.org/officeDocument/2006/relationships/image" Target="../media/image19.png" /><Relationship Id="rId4" Type="http://schemas.openxmlformats.org/officeDocument/2006/relationships/image" Target="../media/image20.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21.png" /><Relationship Id="rId4" Type="http://schemas.openxmlformats.org/officeDocument/2006/relationships/image" Target="../media/image2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4.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5.xml"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 Id="rId6" Type="http://schemas.openxmlformats.org/officeDocument/2006/relationships/hyperlink" Target="https://gamma.app" TargetMode="Externa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6.xml" /><Relationship Id="rId3" Type="http://schemas.openxmlformats.org/officeDocument/2006/relationships/image" Target="../media/image3.png" /><Relationship Id="rId4" Type="http://schemas.openxmlformats.org/officeDocument/2006/relationships/image" Target="../media/image26.png" /><Relationship Id="rId5" Type="http://schemas.openxmlformats.org/officeDocument/2006/relationships/image" Target="../media/image27.png" /><Relationship Id="rId6" Type="http://schemas.openxmlformats.org/officeDocument/2006/relationships/image" Target="../media/image28.png" /><Relationship Id="rId7" Type="http://schemas.openxmlformats.org/officeDocument/2006/relationships/image" Target="../media/image2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7.xml" /><Relationship Id="rId3" Type="http://schemas.openxmlformats.org/officeDocument/2006/relationships/image" Target="../media/image30.png" /><Relationship Id="rId4" Type="http://schemas.openxmlformats.org/officeDocument/2006/relationships/image" Target="../media/image31.png" /><Relationship Id="rId5" Type="http://schemas.openxmlformats.org/officeDocument/2006/relationships/image" Target="../media/image32.png" /><Relationship Id="rId6" Type="http://schemas.openxmlformats.org/officeDocument/2006/relationships/image" Target="../media/image33.png" /><Relationship Id="rId7" Type="http://schemas.openxmlformats.org/officeDocument/2006/relationships/image" Target="../media/image34.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8.xml" /><Relationship Id="rId3" Type="http://schemas.openxmlformats.org/officeDocument/2006/relationships/image" Target="../media/image35.png" /><Relationship Id="rId4" Type="http://schemas.openxmlformats.org/officeDocument/2006/relationships/image" Target="../media/image36.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19.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xml" /><Relationship Id="rId3" Type="http://schemas.openxmlformats.org/officeDocument/2006/relationships/image" Target="../media/image3.png" /><Relationship Id="rId4" Type="http://schemas.openxmlformats.org/officeDocument/2006/relationships/image" Target="../media/image4.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1.xml" /><Relationship Id="rId3" Type="http://schemas.openxmlformats.org/officeDocument/2006/relationships/image" Target="../media/image37.png" /><Relationship Id="rId4" Type="http://schemas.openxmlformats.org/officeDocument/2006/relationships/image" Target="../media/image38.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2.xml" /><Relationship Id="rId3" Type="http://schemas.openxmlformats.org/officeDocument/2006/relationships/image" Target="../media/image39.png" /><Relationship Id="rId4" Type="http://schemas.openxmlformats.org/officeDocument/2006/relationships/image" Target="../media/image40.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3.xml" /><Relationship Id="rId3" Type="http://schemas.openxmlformats.org/officeDocument/2006/relationships/image" Target="../media/image41.png" /><Relationship Id="rId4" Type="http://schemas.openxmlformats.org/officeDocument/2006/relationships/image" Target="../media/image4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4.xml" /><Relationship Id="rId3" Type="http://schemas.openxmlformats.org/officeDocument/2006/relationships/image" Target="../media/image43.png" /><Relationship Id="rId4" Type="http://schemas.openxmlformats.org/officeDocument/2006/relationships/image" Target="../media/image4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7.xml" /><Relationship Id="rId3" Type="http://schemas.openxmlformats.org/officeDocument/2006/relationships/image" Target="../media/image25.png" /><Relationship Id="rId4" Type="http://schemas.openxmlformats.org/officeDocument/2006/relationships/hyperlink" Target="https://gamma.app" TargetMode="Externa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8.xml" /><Relationship Id="rId3" Type="http://schemas.openxmlformats.org/officeDocument/2006/relationships/image" Target="../media/image4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9.xml" /><Relationship Id="rId3" Type="http://schemas.openxmlformats.org/officeDocument/2006/relationships/image" Target="../media/image46.png" /><Relationship Id="rId4" Type="http://schemas.openxmlformats.org/officeDocument/2006/relationships/image" Target="../media/image47.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0.xml" /><Relationship Id="rId3" Type="http://schemas.openxmlformats.org/officeDocument/2006/relationships/image" Target="../media/image48.png" /><Relationship Id="rId4" Type="http://schemas.openxmlformats.org/officeDocument/2006/relationships/image" Target="../media/image49.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1.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2.xml" /><Relationship Id="rId3" Type="http://schemas.openxmlformats.org/officeDocument/2006/relationships/image" Target="../media/image50.png" /><Relationship Id="rId4" Type="http://schemas.openxmlformats.org/officeDocument/2006/relationships/image" Target="../media/image51.png" /><Relationship Id="rId5" Type="http://schemas.openxmlformats.org/officeDocument/2006/relationships/image" Target="../media/image52.png" /><Relationship Id="rId6" Type="http://schemas.openxmlformats.org/officeDocument/2006/relationships/image" Target="../media/image53.png" /><Relationship Id="rId7" Type="http://schemas.openxmlformats.org/officeDocument/2006/relationships/image" Target="../media/image54.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3.xml" /><Relationship Id="rId3" Type="http://schemas.openxmlformats.org/officeDocument/2006/relationships/image" Target="../media/image55.png" /><Relationship Id="rId4" Type="http://schemas.openxmlformats.org/officeDocument/2006/relationships/image" Target="../media/image56.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34.xml" /><Relationship Id="rId3" Type="http://schemas.openxmlformats.org/officeDocument/2006/relationships/image" Target="../media/image57.png" /><Relationship Id="rId4" Type="http://schemas.openxmlformats.org/officeDocument/2006/relationships/image" Target="../media/image58.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5.xml" /><Relationship Id="rId3" Type="http://schemas.openxmlformats.org/officeDocument/2006/relationships/image" Target="../media/image3.png" /><Relationship Id="rId4" Type="http://schemas.openxmlformats.org/officeDocument/2006/relationships/image" Target="../media/image4.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6.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7.xml" /><Relationship Id="rId3" Type="http://schemas.openxmlformats.org/officeDocument/2006/relationships/image" Target="../media/image59.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8.xml" /><Relationship Id="rId3" Type="http://schemas.openxmlformats.org/officeDocument/2006/relationships/image" Target="../media/image60.png" /><Relationship Id="rId4" Type="http://schemas.openxmlformats.org/officeDocument/2006/relationships/image" Target="../media/image61.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39.xml" /><Relationship Id="rId3" Type="http://schemas.openxmlformats.org/officeDocument/2006/relationships/image" Target="../media/image62.png" /><Relationship Id="rId4" Type="http://schemas.openxmlformats.org/officeDocument/2006/relationships/image" Target="../media/image63.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4.xml" /><Relationship Id="rId3" Type="http://schemas.openxmlformats.org/officeDocument/2006/relationships/image" Target="../media/image5.png" /><Relationship Id="rId4" Type="http://schemas.openxmlformats.org/officeDocument/2006/relationships/image" Target="../media/image6.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40.xml" /><Relationship Id="rId3" Type="http://schemas.openxmlformats.org/officeDocument/2006/relationships/image" Target="../media/image64.png" /><Relationship Id="rId4" Type="http://schemas.openxmlformats.org/officeDocument/2006/relationships/image" Target="../media/image65.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41.xml" /><Relationship Id="rId3" Type="http://schemas.openxmlformats.org/officeDocument/2006/relationships/image" Target="../media/image66.png" /><Relationship Id="rId4" Type="http://schemas.openxmlformats.org/officeDocument/2006/relationships/image" Target="../media/image67.png" /><Relationship Id="rId5" Type="http://schemas.openxmlformats.org/officeDocument/2006/relationships/image" Target="../media/image68.png" /><Relationship Id="rId6" Type="http://schemas.openxmlformats.org/officeDocument/2006/relationships/image" Target="../media/image69.png" /><Relationship Id="rId7" Type="http://schemas.openxmlformats.org/officeDocument/2006/relationships/image" Target="../media/image70.png" /><Relationship Id="rId8" Type="http://schemas.openxmlformats.org/officeDocument/2006/relationships/image" Target="../media/image71.png" /><Relationship Id="rId9" Type="http://schemas.openxmlformats.org/officeDocument/2006/relationships/image" Target="../media/image72.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42.xml" /><Relationship Id="rId3" Type="http://schemas.openxmlformats.org/officeDocument/2006/relationships/image" Target="../media/image73.png" /><Relationship Id="rId4" Type="http://schemas.openxmlformats.org/officeDocument/2006/relationships/image" Target="../media/image74.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notesSlide" Target="../notesSlides/notesSlide43.xml" /><Relationship Id="rId3" Type="http://schemas.openxmlformats.org/officeDocument/2006/relationships/image" Target="../media/image75.png" /><Relationship Id="rId4" Type="http://schemas.openxmlformats.org/officeDocument/2006/relationships/image" Target="../media/image76.png" /><Relationship Id="rId5" Type="http://schemas.openxmlformats.org/officeDocument/2006/relationships/image" Target="../media/image77.png" /><Relationship Id="rId6" Type="http://schemas.openxmlformats.org/officeDocument/2006/relationships/image" Target="../media/image78.png" /><Relationship Id="rId7" Type="http://schemas.openxmlformats.org/officeDocument/2006/relationships/image" Target="../media/image79.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6.xml" /><Relationship Id="rId3" Type="http://schemas.openxmlformats.org/officeDocument/2006/relationships/image" Target="../media/image7.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7.xml" /><Relationship Id="rId3" Type="http://schemas.openxmlformats.org/officeDocument/2006/relationships/image" Target="../media/image8.png" /><Relationship Id="rId4" Type="http://schemas.openxmlformats.org/officeDocument/2006/relationships/image" Target="../media/image9.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8.xml"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image" Target="../media/image13.png" /><Relationship Id="rId7" Type="http://schemas.openxmlformats.org/officeDocument/2006/relationships/image" Target="../media/image14.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9.xml" /><Relationship Id="rId3" Type="http://schemas.openxmlformats.org/officeDocument/2006/relationships/image" Target="../media/image15.png" /><Relationship Id="rId4" Type="http://schemas.openxmlformats.org/officeDocument/2006/relationships/image" Target="../media/image16.png" /><Relationship Id="rId5" Type="http://schemas.openxmlformats.org/officeDocument/2006/relationships/image" Target="../media/image17.png" /><Relationship Id="rId6" Type="http://schemas.openxmlformats.org/officeDocument/2006/relationships/image" Target="../media/image18.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731175"/>
            <a:ext cx="4919305" cy="2767132"/>
          </a:xfrm>
          <a:prstGeom prst="rect">
            <a:avLst/>
          </a:prstGeom>
        </p:spPr>
      </p:pic>
      <p:sp>
        <p:nvSpPr>
          <p:cNvPr id="6" name="Text 2"/>
          <p:cNvSpPr/>
          <p:nvPr/>
        </p:nvSpPr>
        <p:spPr>
          <a:xfrm>
            <a:off x="793790" y="2403753"/>
            <a:ext cx="7556421" cy="97821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60">
                <a:solidFill>
                  <a:srgbClr val="1B1B27"/>
                </a:solidFill>
                <a:latin typeface="Raleway" pitchFamily="34" charset="0"/>
                <a:ea typeface="Raleway" pitchFamily="34" charset="-122"/>
                <a:cs typeface="Raleway" pitchFamily="34" charset="-120"/>
              </a:rPr>
              <a:t>What is PySpark?</a:t>
            </a:r>
            <a:endParaRPr lang="en-US" sz="6160"/>
          </a:p>
        </p:txBody>
      </p:sp>
      <p:sp>
        <p:nvSpPr>
          <p:cNvPr id="7" name="Text 3"/>
          <p:cNvSpPr/>
          <p:nvPr/>
        </p:nvSpPr>
        <p:spPr>
          <a:xfrm>
            <a:off x="793790" y="3722132"/>
            <a:ext cx="7556421"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PySpark is a Python library for working with Apache Spark, a powerful distributed computing framework. It provides a high-level API for writing Spark applications in Python, allowing you to process large datasets and perform complex computations in a distributed manner.</a:t>
            </a:r>
            <a:endParaRPr lang="en-US" sz="1785"/>
          </a:p>
        </p:txBody>
      </p:sp>
      <p:sp>
        <p:nvSpPr>
          <p:cNvPr id="9" name="Text 5"/>
          <p:cNvSpPr/>
          <p:nvPr/>
        </p:nvSpPr>
        <p:spPr>
          <a:xfrm>
            <a:off x="916305" y="5578475"/>
            <a:ext cx="468630" cy="58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770"/>
              </a:lnSpc>
              <a:buNone/>
            </a:pPr>
            <a:r>
              <a:rPr lang="en-US" sz="770">
                <a:solidFill>
                  <a:srgbClr val="3C3838"/>
                </a:solidFill>
                <a:latin typeface="Roboto" pitchFamily="34" charset="0"/>
                <a:ea typeface="Roboto" pitchFamily="34" charset="-122"/>
                <a:cs typeface="Roboto" pitchFamily="34" charset="-120"/>
              </a:rPr>
              <a:t>S</a:t>
            </a:r>
            <a:endParaRPr lang="en-US" sz="770"/>
          </a:p>
        </p:txBody>
      </p:sp>
      <p:sp>
        <p:nvSpPr>
          <p:cNvPr id="10" name="Text 6"/>
          <p:cNvSpPr/>
          <p:nvPr/>
        </p:nvSpPr>
        <p:spPr>
          <a:xfrm>
            <a:off x="1270040" y="5428893"/>
            <a:ext cx="2137410" cy="3968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125"/>
              </a:lnSpc>
              <a:buNone/>
            </a:pPr>
            <a:endParaRPr lang="en-US" sz="2235"/>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607" y="3403521"/>
            <a:ext cx="4919067" cy="1422440"/>
          </a:xfrm>
          <a:prstGeom prst="rect">
            <a:avLst/>
          </a:prstGeom>
        </p:spPr>
      </p:pic>
      <p:sp>
        <p:nvSpPr>
          <p:cNvPr id="6" name="Text 2"/>
          <p:cNvSpPr/>
          <p:nvPr/>
        </p:nvSpPr>
        <p:spPr>
          <a:xfrm>
            <a:off x="6280190" y="2911197"/>
            <a:ext cx="7556421" cy="97821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60">
                <a:solidFill>
                  <a:srgbClr val="1B1B27"/>
                </a:solidFill>
                <a:latin typeface="Raleway" pitchFamily="34" charset="0"/>
                <a:ea typeface="Raleway" pitchFamily="34" charset="-122"/>
                <a:cs typeface="Raleway" pitchFamily="34" charset="-120"/>
              </a:rPr>
              <a:t>Introduction to RDDs</a:t>
            </a:r>
            <a:endParaRPr lang="en-US" sz="6160"/>
          </a:p>
        </p:txBody>
      </p:sp>
      <p:sp>
        <p:nvSpPr>
          <p:cNvPr id="7" name="Text 3"/>
          <p:cNvSpPr/>
          <p:nvPr/>
        </p:nvSpPr>
        <p:spPr>
          <a:xfrm>
            <a:off x="6280190" y="4229576"/>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RDDs are the core of Spark, providing distributed, fault-tolerant, and immutable datasets. They can be created from external data sources or by transforming existing RDDs.</a:t>
            </a:r>
            <a:endParaRPr lang="en-US" sz="1785"/>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2384822"/>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When to Use RDDs</a:t>
            </a:r>
            <a:endParaRPr lang="en-US" sz="4465"/>
          </a:p>
        </p:txBody>
      </p:sp>
      <p:sp>
        <p:nvSpPr>
          <p:cNvPr id="5" name="Shape 3"/>
          <p:cNvSpPr/>
          <p:nvPr/>
        </p:nvSpPr>
        <p:spPr>
          <a:xfrm>
            <a:off x="793790" y="343376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 4"/>
          <p:cNvSpPr/>
          <p:nvPr/>
        </p:nvSpPr>
        <p:spPr>
          <a:xfrm>
            <a:off x="1028224" y="366819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Data Transformations</a:t>
            </a:r>
            <a:endParaRPr lang="en-US" sz="2235"/>
          </a:p>
        </p:txBody>
      </p:sp>
      <p:sp>
        <p:nvSpPr>
          <p:cNvPr id="7" name="Text 5"/>
          <p:cNvSpPr/>
          <p:nvPr/>
        </p:nvSpPr>
        <p:spPr>
          <a:xfrm>
            <a:off x="1028224" y="4158615"/>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RDDs are ideal for performing transformations on large datasets, especially when dealing with complex operations.</a:t>
            </a:r>
            <a:endParaRPr lang="en-US" sz="1785"/>
          </a:p>
        </p:txBody>
      </p:sp>
      <p:sp>
        <p:nvSpPr>
          <p:cNvPr id="8" name="Shape 6"/>
          <p:cNvSpPr/>
          <p:nvPr/>
        </p:nvSpPr>
        <p:spPr>
          <a:xfrm>
            <a:off x="5216962" y="343376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5451396" y="3668197"/>
            <a:ext cx="3118842"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Custom Data Structures</a:t>
            </a:r>
            <a:endParaRPr lang="en-US" sz="2235"/>
          </a:p>
        </p:txBody>
      </p:sp>
      <p:sp>
        <p:nvSpPr>
          <p:cNvPr id="10" name="Text 8"/>
          <p:cNvSpPr/>
          <p:nvPr/>
        </p:nvSpPr>
        <p:spPr>
          <a:xfrm>
            <a:off x="5451396" y="4158615"/>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If you need to work with data structures not natively supported by DataFrames, RDDs offer greater flexibility.</a:t>
            </a:r>
            <a:endParaRPr lang="en-US" sz="1785"/>
          </a:p>
        </p:txBody>
      </p:sp>
      <p:sp>
        <p:nvSpPr>
          <p:cNvPr id="11" name="Shape 9"/>
          <p:cNvSpPr/>
          <p:nvPr/>
        </p:nvSpPr>
        <p:spPr>
          <a:xfrm>
            <a:off x="9640133" y="343376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10"/>
          <p:cNvSpPr/>
          <p:nvPr/>
        </p:nvSpPr>
        <p:spPr>
          <a:xfrm>
            <a:off x="9874568" y="366819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Legacy Code</a:t>
            </a:r>
            <a:endParaRPr lang="en-US" sz="2235"/>
          </a:p>
        </p:txBody>
      </p:sp>
      <p:sp>
        <p:nvSpPr>
          <p:cNvPr id="13" name="Text 11"/>
          <p:cNvSpPr/>
          <p:nvPr/>
        </p:nvSpPr>
        <p:spPr>
          <a:xfrm>
            <a:off x="9874568" y="4158615"/>
            <a:ext cx="3727490"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If you're working with existing code that relies on RDDs, there's no need to rewrite everything.</a:t>
            </a:r>
            <a:endParaRPr lang="en-US" sz="1785"/>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731175"/>
            <a:ext cx="4919305" cy="2767132"/>
          </a:xfrm>
          <a:prstGeom prst="rect">
            <a:avLst/>
          </a:prstGeom>
        </p:spPr>
      </p:pic>
      <p:sp>
        <p:nvSpPr>
          <p:cNvPr id="6" name="Text 2"/>
          <p:cNvSpPr/>
          <p:nvPr/>
        </p:nvSpPr>
        <p:spPr>
          <a:xfrm>
            <a:off x="6280190" y="970717"/>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Pyspark DataFrames</a:t>
            </a:r>
            <a:endParaRPr lang="en-US" sz="4465"/>
          </a:p>
        </p:txBody>
      </p:sp>
      <p:sp>
        <p:nvSpPr>
          <p:cNvPr id="7" name="Text 3"/>
          <p:cNvSpPr/>
          <p:nvPr/>
        </p:nvSpPr>
        <p:spPr>
          <a:xfrm>
            <a:off x="6280190" y="2019657"/>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DataFrames offer a more structured approach to working with data in Spark. They provide a columnar representation of data, making it easier to perform queries and analysis.</a:t>
            </a:r>
            <a:endParaRPr lang="en-US" sz="1785"/>
          </a:p>
        </p:txBody>
      </p:sp>
      <p:sp>
        <p:nvSpPr>
          <p:cNvPr id="8" name="Shape 4"/>
          <p:cNvSpPr/>
          <p:nvPr/>
        </p:nvSpPr>
        <p:spPr>
          <a:xfrm>
            <a:off x="6280190" y="3618667"/>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6462474" y="3703677"/>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10" name="Text 6"/>
          <p:cNvSpPr/>
          <p:nvPr/>
        </p:nvSpPr>
        <p:spPr>
          <a:xfrm>
            <a:off x="7017306" y="361866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Columnar Data</a:t>
            </a:r>
            <a:endParaRPr lang="en-US" sz="2235"/>
          </a:p>
        </p:txBody>
      </p:sp>
      <p:sp>
        <p:nvSpPr>
          <p:cNvPr id="11" name="Text 7"/>
          <p:cNvSpPr/>
          <p:nvPr/>
        </p:nvSpPr>
        <p:spPr>
          <a:xfrm>
            <a:off x="7017306" y="4109085"/>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DataFrames store data in a columnar format, making it efficient for querying and analysis.</a:t>
            </a:r>
            <a:endParaRPr lang="en-US" sz="1785"/>
          </a:p>
        </p:txBody>
      </p:sp>
      <p:sp>
        <p:nvSpPr>
          <p:cNvPr id="12" name="Shape 8"/>
          <p:cNvSpPr/>
          <p:nvPr/>
        </p:nvSpPr>
        <p:spPr>
          <a:xfrm>
            <a:off x="10171867" y="3618667"/>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 9"/>
          <p:cNvSpPr/>
          <p:nvPr/>
        </p:nvSpPr>
        <p:spPr>
          <a:xfrm>
            <a:off x="10338316" y="3703677"/>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4" name="Text 10"/>
          <p:cNvSpPr/>
          <p:nvPr/>
        </p:nvSpPr>
        <p:spPr>
          <a:xfrm>
            <a:off x="10908983" y="361866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SQL Integration</a:t>
            </a:r>
            <a:endParaRPr lang="en-US" sz="2235"/>
          </a:p>
        </p:txBody>
      </p:sp>
      <p:sp>
        <p:nvSpPr>
          <p:cNvPr id="15" name="Text 11"/>
          <p:cNvSpPr/>
          <p:nvPr/>
        </p:nvSpPr>
        <p:spPr>
          <a:xfrm>
            <a:off x="10908983" y="4109085"/>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DataFrames support SQL-like queries, allowing you to leverage familiar SQL syntax for data manipulation.</a:t>
            </a:r>
            <a:endParaRPr lang="en-US" sz="1785"/>
          </a:p>
        </p:txBody>
      </p:sp>
      <p:sp>
        <p:nvSpPr>
          <p:cNvPr id="16" name="Shape 12"/>
          <p:cNvSpPr/>
          <p:nvPr/>
        </p:nvSpPr>
        <p:spPr>
          <a:xfrm>
            <a:off x="6280190" y="6042660"/>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Text 13"/>
          <p:cNvSpPr/>
          <p:nvPr/>
        </p:nvSpPr>
        <p:spPr>
          <a:xfrm>
            <a:off x="6444496" y="6127671"/>
            <a:ext cx="181689"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3</a:t>
            </a:r>
            <a:endParaRPr lang="en-US" sz="2680"/>
          </a:p>
        </p:txBody>
      </p:sp>
      <p:sp>
        <p:nvSpPr>
          <p:cNvPr id="18" name="Text 14"/>
          <p:cNvSpPr/>
          <p:nvPr/>
        </p:nvSpPr>
        <p:spPr>
          <a:xfrm>
            <a:off x="7017306" y="60426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High-Level APIs</a:t>
            </a:r>
            <a:endParaRPr lang="en-US" sz="2235"/>
          </a:p>
        </p:txBody>
      </p:sp>
      <p:sp>
        <p:nvSpPr>
          <p:cNvPr id="19" name="Text 15"/>
          <p:cNvSpPr/>
          <p:nvPr/>
        </p:nvSpPr>
        <p:spPr>
          <a:xfrm>
            <a:off x="7017306" y="6533078"/>
            <a:ext cx="6819305"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Pyspark provides high-level APIs for interacting with DataFrames, simplifying data manipulation tasks.</a:t>
            </a:r>
            <a:endParaRPr lang="en-US" sz="1785"/>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992749"/>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Pyspark MLlib</a:t>
            </a:r>
            <a:endParaRPr lang="en-US" sz="4465"/>
          </a:p>
        </p:txBody>
      </p:sp>
      <p:sp>
        <p:nvSpPr>
          <p:cNvPr id="5" name="Text 3"/>
          <p:cNvSpPr/>
          <p:nvPr/>
        </p:nvSpPr>
        <p:spPr>
          <a:xfrm>
            <a:off x="793790" y="3155156"/>
            <a:ext cx="13042821"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MLlib is a machine learning library built on top of Spark. It provides a wide range of algorithms and tools for building machine learning models.</a:t>
            </a:r>
            <a:endParaRPr lang="en-US" sz="1785"/>
          </a:p>
        </p:txBody>
      </p:sp>
      <p:sp>
        <p:nvSpPr>
          <p:cNvPr id="6" name="Text 4"/>
          <p:cNvSpPr/>
          <p:nvPr/>
        </p:nvSpPr>
        <p:spPr>
          <a:xfrm>
            <a:off x="793790" y="4362926"/>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Classification</a:t>
            </a:r>
            <a:endParaRPr lang="en-US" sz="2235"/>
          </a:p>
        </p:txBody>
      </p:sp>
      <p:sp>
        <p:nvSpPr>
          <p:cNvPr id="7" name="Text 5"/>
          <p:cNvSpPr/>
          <p:nvPr/>
        </p:nvSpPr>
        <p:spPr>
          <a:xfrm>
            <a:off x="793790" y="4944070"/>
            <a:ext cx="3978116"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Algorithms like Logistic Regression, Decision Trees, and Support Vector Machines.</a:t>
            </a:r>
            <a:endParaRPr lang="en-US" sz="1785"/>
          </a:p>
        </p:txBody>
      </p:sp>
      <p:sp>
        <p:nvSpPr>
          <p:cNvPr id="8" name="Text 6"/>
          <p:cNvSpPr/>
          <p:nvPr/>
        </p:nvSpPr>
        <p:spPr>
          <a:xfrm>
            <a:off x="5332928" y="4362926"/>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Regression</a:t>
            </a:r>
            <a:endParaRPr lang="en-US" sz="2235"/>
          </a:p>
        </p:txBody>
      </p:sp>
      <p:sp>
        <p:nvSpPr>
          <p:cNvPr id="9" name="Text 7"/>
          <p:cNvSpPr/>
          <p:nvPr/>
        </p:nvSpPr>
        <p:spPr>
          <a:xfrm>
            <a:off x="5332928" y="4944070"/>
            <a:ext cx="3978116"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Algorithms like Linear Regression, Decision Trees, and Random Forests.</a:t>
            </a:r>
            <a:endParaRPr lang="en-US" sz="1785"/>
          </a:p>
        </p:txBody>
      </p:sp>
      <p:sp>
        <p:nvSpPr>
          <p:cNvPr id="10" name="Text 8"/>
          <p:cNvSpPr/>
          <p:nvPr/>
        </p:nvSpPr>
        <p:spPr>
          <a:xfrm>
            <a:off x="9872067" y="4362926"/>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Clustering</a:t>
            </a:r>
            <a:endParaRPr lang="en-US" sz="2235"/>
          </a:p>
        </p:txBody>
      </p:sp>
      <p:sp>
        <p:nvSpPr>
          <p:cNvPr id="11" name="Text 9"/>
          <p:cNvSpPr/>
          <p:nvPr/>
        </p:nvSpPr>
        <p:spPr>
          <a:xfrm>
            <a:off x="9872067" y="4944070"/>
            <a:ext cx="3978116"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Algorithms like K-Means, Gaussian Mixture Models, and LDA.</a:t>
            </a:r>
            <a:endParaRPr lang="en-US" sz="1785"/>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51642" y="705445"/>
            <a:ext cx="4963001" cy="62031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885"/>
              </a:lnSpc>
              <a:buNone/>
            </a:pPr>
            <a:r>
              <a:rPr lang="en-US" sz="3910">
                <a:solidFill>
                  <a:srgbClr val="1B1B27"/>
                </a:solidFill>
                <a:latin typeface="Raleway" pitchFamily="34" charset="0"/>
                <a:ea typeface="Raleway" pitchFamily="34" charset="-122"/>
                <a:cs typeface="Raleway" pitchFamily="34" charset="-120"/>
              </a:rPr>
              <a:t>Spark Stack</a:t>
            </a:r>
            <a:endParaRPr lang="en-US" sz="3910"/>
          </a:p>
        </p:txBody>
      </p:sp>
      <p:sp>
        <p:nvSpPr>
          <p:cNvPr id="5" name="Text 3"/>
          <p:cNvSpPr/>
          <p:nvPr/>
        </p:nvSpPr>
        <p:spPr>
          <a:xfrm>
            <a:off x="751642" y="1722715"/>
            <a:ext cx="13127117" cy="31754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00"/>
              </a:lnSpc>
              <a:buNone/>
            </a:pPr>
            <a:r>
              <a:rPr lang="en-US" sz="1565">
                <a:solidFill>
                  <a:srgbClr val="3C3939"/>
                </a:solidFill>
                <a:latin typeface="Roboto" pitchFamily="34" charset="0"/>
                <a:ea typeface="Roboto" pitchFamily="34" charset="-122"/>
                <a:cs typeface="Roboto" pitchFamily="34" charset="-120"/>
              </a:rPr>
              <a:t>The Spark stack consists of various components that work together to provide a comprehensive platform for data processing and analysis.</a:t>
            </a:r>
            <a:endParaRPr lang="en-US" sz="1565"/>
          </a:p>
        </p:txBody>
      </p:sp>
      <p:sp>
        <p:nvSpPr>
          <p:cNvPr id="6" name="Shape 4"/>
          <p:cNvSpPr/>
          <p:nvPr/>
        </p:nvSpPr>
        <p:spPr>
          <a:xfrm>
            <a:off x="7303770" y="2263497"/>
            <a:ext cx="22860" cy="5260538"/>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hape 5"/>
          <p:cNvSpPr/>
          <p:nvPr/>
        </p:nvSpPr>
        <p:spPr>
          <a:xfrm>
            <a:off x="6420029" y="2698552"/>
            <a:ext cx="694730" cy="22860"/>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6"/>
          <p:cNvSpPr/>
          <p:nvPr/>
        </p:nvSpPr>
        <p:spPr>
          <a:xfrm>
            <a:off x="7091898" y="2486739"/>
            <a:ext cx="446603" cy="44660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7251442" y="2561153"/>
            <a:ext cx="127397"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345"/>
              </a:lnSpc>
              <a:buNone/>
            </a:pPr>
            <a:r>
              <a:rPr lang="en-US" sz="2345">
                <a:solidFill>
                  <a:srgbClr val="3C3939"/>
                </a:solidFill>
                <a:latin typeface="Raleway" pitchFamily="34" charset="0"/>
                <a:ea typeface="Raleway" pitchFamily="34" charset="-122"/>
                <a:cs typeface="Raleway" pitchFamily="34" charset="-120"/>
              </a:rPr>
              <a:t>1</a:t>
            </a:r>
            <a:endParaRPr lang="en-US" sz="2345"/>
          </a:p>
        </p:txBody>
      </p:sp>
      <p:sp>
        <p:nvSpPr>
          <p:cNvPr id="10" name="Text 8"/>
          <p:cNvSpPr/>
          <p:nvPr/>
        </p:nvSpPr>
        <p:spPr>
          <a:xfrm>
            <a:off x="3741896" y="2461974"/>
            <a:ext cx="2481501" cy="3101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440"/>
              </a:lnSpc>
              <a:buNone/>
            </a:pPr>
            <a:r>
              <a:rPr lang="en-US" sz="1955">
                <a:solidFill>
                  <a:srgbClr val="3C3939"/>
                </a:solidFill>
                <a:latin typeface="Raleway" pitchFamily="34" charset="0"/>
                <a:ea typeface="Raleway" pitchFamily="34" charset="-122"/>
                <a:cs typeface="Raleway" pitchFamily="34" charset="-120"/>
              </a:rPr>
              <a:t>Spark Core</a:t>
            </a:r>
            <a:endParaRPr lang="en-US" sz="1955"/>
          </a:p>
        </p:txBody>
      </p:sp>
      <p:sp>
        <p:nvSpPr>
          <p:cNvPr id="11" name="Text 9"/>
          <p:cNvSpPr/>
          <p:nvPr/>
        </p:nvSpPr>
        <p:spPr>
          <a:xfrm>
            <a:off x="751642" y="2891195"/>
            <a:ext cx="5471755" cy="63507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500"/>
              </a:lnSpc>
              <a:buNone/>
            </a:pPr>
            <a:r>
              <a:rPr lang="en-US" sz="1565">
                <a:solidFill>
                  <a:srgbClr val="3C3939"/>
                </a:solidFill>
                <a:latin typeface="Roboto" pitchFamily="34" charset="0"/>
                <a:ea typeface="Roboto" pitchFamily="34" charset="-122"/>
                <a:cs typeface="Roboto" pitchFamily="34" charset="-120"/>
              </a:rPr>
              <a:t>The foundation of Spark, providing the core functionalities for distributed computation.</a:t>
            </a:r>
            <a:endParaRPr lang="en-US" sz="1565"/>
          </a:p>
        </p:txBody>
      </p:sp>
      <p:sp>
        <p:nvSpPr>
          <p:cNvPr id="12" name="Shape 10"/>
          <p:cNvSpPr/>
          <p:nvPr/>
        </p:nvSpPr>
        <p:spPr>
          <a:xfrm>
            <a:off x="7515642" y="3691057"/>
            <a:ext cx="694730" cy="22860"/>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Shape 11"/>
          <p:cNvSpPr/>
          <p:nvPr/>
        </p:nvSpPr>
        <p:spPr>
          <a:xfrm>
            <a:off x="7091898" y="3479244"/>
            <a:ext cx="446603" cy="44660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2"/>
          <p:cNvSpPr/>
          <p:nvPr/>
        </p:nvSpPr>
        <p:spPr>
          <a:xfrm>
            <a:off x="7237631" y="3553658"/>
            <a:ext cx="155138"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345"/>
              </a:lnSpc>
              <a:buNone/>
            </a:pPr>
            <a:r>
              <a:rPr lang="en-US" sz="2345">
                <a:solidFill>
                  <a:srgbClr val="3C3939"/>
                </a:solidFill>
                <a:latin typeface="Raleway" pitchFamily="34" charset="0"/>
                <a:ea typeface="Raleway" pitchFamily="34" charset="-122"/>
                <a:cs typeface="Raleway" pitchFamily="34" charset="-120"/>
              </a:rPr>
              <a:t>2</a:t>
            </a:r>
            <a:endParaRPr lang="en-US" sz="2345"/>
          </a:p>
        </p:txBody>
      </p:sp>
      <p:sp>
        <p:nvSpPr>
          <p:cNvPr id="15" name="Text 13"/>
          <p:cNvSpPr/>
          <p:nvPr/>
        </p:nvSpPr>
        <p:spPr>
          <a:xfrm>
            <a:off x="8407003" y="3454479"/>
            <a:ext cx="2481501" cy="3101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40"/>
              </a:lnSpc>
              <a:buNone/>
            </a:pPr>
            <a:r>
              <a:rPr lang="en-US" sz="1955">
                <a:solidFill>
                  <a:srgbClr val="3C3939"/>
                </a:solidFill>
                <a:latin typeface="Raleway" pitchFamily="34" charset="0"/>
                <a:ea typeface="Raleway" pitchFamily="34" charset="-122"/>
                <a:cs typeface="Raleway" pitchFamily="34" charset="-120"/>
              </a:rPr>
              <a:t>Spark SQL</a:t>
            </a:r>
            <a:endParaRPr lang="en-US" sz="1955"/>
          </a:p>
        </p:txBody>
      </p:sp>
      <p:sp>
        <p:nvSpPr>
          <p:cNvPr id="16" name="Text 14"/>
          <p:cNvSpPr/>
          <p:nvPr/>
        </p:nvSpPr>
        <p:spPr>
          <a:xfrm>
            <a:off x="8407003" y="3883700"/>
            <a:ext cx="5471755" cy="63507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565">
                <a:solidFill>
                  <a:srgbClr val="3C3939"/>
                </a:solidFill>
                <a:latin typeface="Roboto" pitchFamily="34" charset="0"/>
                <a:ea typeface="Roboto" pitchFamily="34" charset="-122"/>
                <a:cs typeface="Roboto" pitchFamily="34" charset="-120"/>
              </a:rPr>
              <a:t>Extends Spark Core to support SQL queries and structured data processing.</a:t>
            </a:r>
            <a:endParaRPr lang="en-US" sz="1565"/>
          </a:p>
        </p:txBody>
      </p:sp>
      <p:sp>
        <p:nvSpPr>
          <p:cNvPr id="17" name="Shape 15"/>
          <p:cNvSpPr/>
          <p:nvPr/>
        </p:nvSpPr>
        <p:spPr>
          <a:xfrm>
            <a:off x="6420029" y="4584263"/>
            <a:ext cx="694730" cy="22860"/>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Shape 16"/>
          <p:cNvSpPr/>
          <p:nvPr/>
        </p:nvSpPr>
        <p:spPr>
          <a:xfrm>
            <a:off x="7091898" y="4372451"/>
            <a:ext cx="446603" cy="44660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7"/>
          <p:cNvSpPr/>
          <p:nvPr/>
        </p:nvSpPr>
        <p:spPr>
          <a:xfrm>
            <a:off x="7235726" y="4446865"/>
            <a:ext cx="158948"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345"/>
              </a:lnSpc>
              <a:buNone/>
            </a:pPr>
            <a:r>
              <a:rPr lang="en-US" sz="2345">
                <a:solidFill>
                  <a:srgbClr val="3C3939"/>
                </a:solidFill>
                <a:latin typeface="Raleway" pitchFamily="34" charset="0"/>
                <a:ea typeface="Raleway" pitchFamily="34" charset="-122"/>
                <a:cs typeface="Raleway" pitchFamily="34" charset="-120"/>
              </a:rPr>
              <a:t>3</a:t>
            </a:r>
            <a:endParaRPr lang="en-US" sz="2345"/>
          </a:p>
        </p:txBody>
      </p:sp>
      <p:sp>
        <p:nvSpPr>
          <p:cNvPr id="20" name="Text 18"/>
          <p:cNvSpPr/>
          <p:nvPr/>
        </p:nvSpPr>
        <p:spPr>
          <a:xfrm>
            <a:off x="3741896" y="4347686"/>
            <a:ext cx="2481501" cy="3101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440"/>
              </a:lnSpc>
              <a:buNone/>
            </a:pPr>
            <a:r>
              <a:rPr lang="en-US" sz="1955">
                <a:solidFill>
                  <a:srgbClr val="3C3939"/>
                </a:solidFill>
                <a:latin typeface="Raleway" pitchFamily="34" charset="0"/>
                <a:ea typeface="Raleway" pitchFamily="34" charset="-122"/>
                <a:cs typeface="Raleway" pitchFamily="34" charset="-120"/>
              </a:rPr>
              <a:t>Spark Streaming</a:t>
            </a:r>
            <a:endParaRPr lang="en-US" sz="1955"/>
          </a:p>
        </p:txBody>
      </p:sp>
      <p:sp>
        <p:nvSpPr>
          <p:cNvPr id="21" name="Text 19"/>
          <p:cNvSpPr/>
          <p:nvPr/>
        </p:nvSpPr>
        <p:spPr>
          <a:xfrm>
            <a:off x="751642" y="4776907"/>
            <a:ext cx="5471755" cy="63507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500"/>
              </a:lnSpc>
              <a:buNone/>
            </a:pPr>
            <a:r>
              <a:rPr lang="en-US" sz="1565">
                <a:solidFill>
                  <a:srgbClr val="3C3939"/>
                </a:solidFill>
                <a:latin typeface="Roboto" pitchFamily="34" charset="0"/>
                <a:ea typeface="Roboto" pitchFamily="34" charset="-122"/>
                <a:cs typeface="Roboto" pitchFamily="34" charset="-120"/>
              </a:rPr>
              <a:t>Allows for real-time processing of streaming data, enabling near-instant analysis.</a:t>
            </a:r>
            <a:endParaRPr lang="en-US" sz="1565"/>
          </a:p>
        </p:txBody>
      </p:sp>
      <p:sp>
        <p:nvSpPr>
          <p:cNvPr id="22" name="Shape 20"/>
          <p:cNvSpPr/>
          <p:nvPr/>
        </p:nvSpPr>
        <p:spPr>
          <a:xfrm>
            <a:off x="7515642" y="5477589"/>
            <a:ext cx="694730" cy="22860"/>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Shape 21"/>
          <p:cNvSpPr/>
          <p:nvPr/>
        </p:nvSpPr>
        <p:spPr>
          <a:xfrm>
            <a:off x="7091898" y="5265777"/>
            <a:ext cx="446603" cy="44660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4" name="Text 22"/>
          <p:cNvSpPr/>
          <p:nvPr/>
        </p:nvSpPr>
        <p:spPr>
          <a:xfrm>
            <a:off x="7233940" y="5340191"/>
            <a:ext cx="162520"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345"/>
              </a:lnSpc>
              <a:buNone/>
            </a:pPr>
            <a:r>
              <a:rPr lang="en-US" sz="2345">
                <a:solidFill>
                  <a:srgbClr val="3C3939"/>
                </a:solidFill>
                <a:latin typeface="Raleway" pitchFamily="34" charset="0"/>
                <a:ea typeface="Raleway" pitchFamily="34" charset="-122"/>
                <a:cs typeface="Raleway" pitchFamily="34" charset="-120"/>
              </a:rPr>
              <a:t>4</a:t>
            </a:r>
            <a:endParaRPr lang="en-US" sz="2345"/>
          </a:p>
        </p:txBody>
      </p:sp>
      <p:sp>
        <p:nvSpPr>
          <p:cNvPr id="25" name="Text 23"/>
          <p:cNvSpPr/>
          <p:nvPr/>
        </p:nvSpPr>
        <p:spPr>
          <a:xfrm>
            <a:off x="8407003" y="5241012"/>
            <a:ext cx="2481501" cy="3101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40"/>
              </a:lnSpc>
              <a:buNone/>
            </a:pPr>
            <a:r>
              <a:rPr lang="en-US" sz="1955">
                <a:solidFill>
                  <a:srgbClr val="3C3939"/>
                </a:solidFill>
                <a:latin typeface="Raleway" pitchFamily="34" charset="0"/>
                <a:ea typeface="Raleway" pitchFamily="34" charset="-122"/>
                <a:cs typeface="Raleway" pitchFamily="34" charset="-120"/>
              </a:rPr>
              <a:t>MLlib</a:t>
            </a:r>
            <a:endParaRPr lang="en-US" sz="1955"/>
          </a:p>
        </p:txBody>
      </p:sp>
      <p:sp>
        <p:nvSpPr>
          <p:cNvPr id="26" name="Text 24"/>
          <p:cNvSpPr/>
          <p:nvPr/>
        </p:nvSpPr>
        <p:spPr>
          <a:xfrm>
            <a:off x="8407003" y="5670233"/>
            <a:ext cx="5471755" cy="63507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0"/>
              </a:lnSpc>
              <a:buNone/>
            </a:pPr>
            <a:r>
              <a:rPr lang="en-US" sz="1565">
                <a:solidFill>
                  <a:srgbClr val="3C3939"/>
                </a:solidFill>
                <a:latin typeface="Roboto" pitchFamily="34" charset="0"/>
                <a:ea typeface="Roboto" pitchFamily="34" charset="-122"/>
                <a:cs typeface="Roboto" pitchFamily="34" charset="-120"/>
              </a:rPr>
              <a:t>Provides a machine learning library for building and deploying machine learning models.</a:t>
            </a:r>
            <a:endParaRPr lang="en-US" sz="1565"/>
          </a:p>
        </p:txBody>
      </p:sp>
      <p:sp>
        <p:nvSpPr>
          <p:cNvPr id="27" name="Shape 25"/>
          <p:cNvSpPr/>
          <p:nvPr/>
        </p:nvSpPr>
        <p:spPr>
          <a:xfrm>
            <a:off x="6420029" y="6370915"/>
            <a:ext cx="694730" cy="22860"/>
          </a:xfrm>
          <a:prstGeom prst="roundRect">
            <a:avLst>
              <a:gd name="adj" fmla="val 364736"/>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Shape 26"/>
          <p:cNvSpPr/>
          <p:nvPr/>
        </p:nvSpPr>
        <p:spPr>
          <a:xfrm>
            <a:off x="7091898" y="6159103"/>
            <a:ext cx="446603" cy="44660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9" name="Text 27"/>
          <p:cNvSpPr/>
          <p:nvPr/>
        </p:nvSpPr>
        <p:spPr>
          <a:xfrm>
            <a:off x="7234059" y="6233517"/>
            <a:ext cx="162282"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345"/>
              </a:lnSpc>
              <a:buNone/>
            </a:pPr>
            <a:r>
              <a:rPr lang="en-US" sz="2345">
                <a:solidFill>
                  <a:srgbClr val="3C3939"/>
                </a:solidFill>
                <a:latin typeface="Raleway" pitchFamily="34" charset="0"/>
                <a:ea typeface="Raleway" pitchFamily="34" charset="-122"/>
                <a:cs typeface="Raleway" pitchFamily="34" charset="-120"/>
              </a:rPr>
              <a:t>5</a:t>
            </a:r>
            <a:endParaRPr lang="en-US" sz="2345"/>
          </a:p>
        </p:txBody>
      </p:sp>
      <p:sp>
        <p:nvSpPr>
          <p:cNvPr id="30" name="Text 28"/>
          <p:cNvSpPr/>
          <p:nvPr/>
        </p:nvSpPr>
        <p:spPr>
          <a:xfrm>
            <a:off x="3741896" y="6134338"/>
            <a:ext cx="2481501" cy="3101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440"/>
              </a:lnSpc>
              <a:buNone/>
            </a:pPr>
            <a:r>
              <a:rPr lang="en-US" sz="1955">
                <a:solidFill>
                  <a:srgbClr val="3C3939"/>
                </a:solidFill>
                <a:latin typeface="Raleway" pitchFamily="34" charset="0"/>
                <a:ea typeface="Raleway" pitchFamily="34" charset="-122"/>
                <a:cs typeface="Raleway" pitchFamily="34" charset="-120"/>
              </a:rPr>
              <a:t>GraphX</a:t>
            </a:r>
            <a:endParaRPr lang="en-US" sz="1955"/>
          </a:p>
        </p:txBody>
      </p:sp>
      <p:sp>
        <p:nvSpPr>
          <p:cNvPr id="31" name="Text 29"/>
          <p:cNvSpPr/>
          <p:nvPr/>
        </p:nvSpPr>
        <p:spPr>
          <a:xfrm>
            <a:off x="751642" y="6563558"/>
            <a:ext cx="5471755" cy="63507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500"/>
              </a:lnSpc>
              <a:buNone/>
            </a:pPr>
            <a:r>
              <a:rPr lang="en-US" sz="1565">
                <a:solidFill>
                  <a:srgbClr val="3C3939"/>
                </a:solidFill>
                <a:latin typeface="Roboto" pitchFamily="34" charset="0"/>
                <a:ea typeface="Roboto" pitchFamily="34" charset="-122"/>
                <a:cs typeface="Roboto" pitchFamily="34" charset="-120"/>
              </a:rPr>
              <a:t>Enables efficient analysis and manipulation of graph-structured data.</a:t>
            </a:r>
            <a:endParaRPr lang="en-US" sz="1565"/>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374583"/>
            <a:ext cx="4919305" cy="3480435"/>
          </a:xfrm>
          <a:prstGeom prst="rect">
            <a:avLst/>
          </a:prstGeom>
        </p:spPr>
      </p:pic>
      <p:sp>
        <p:nvSpPr>
          <p:cNvPr id="6" name="Text 2"/>
          <p:cNvSpPr/>
          <p:nvPr/>
        </p:nvSpPr>
        <p:spPr>
          <a:xfrm>
            <a:off x="793790" y="959763"/>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 Components</a:t>
            </a:r>
            <a:endParaRPr lang="en-US" sz="4465"/>
          </a:p>
        </p:txBody>
      </p:sp>
      <p:sp>
        <p:nvSpPr>
          <p:cNvPr id="7" name="Text 3"/>
          <p:cNvSpPr/>
          <p:nvPr/>
        </p:nvSpPr>
        <p:spPr>
          <a:xfrm>
            <a:off x="793790" y="2008703"/>
            <a:ext cx="7556421"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 components can be categorized based on their roles and functionalities, making it easier to understand the overall architecture.</a:t>
            </a:r>
            <a:endParaRPr lang="en-US" sz="1785"/>
          </a:p>
        </p:txBody>
      </p:sp>
      <p:sp>
        <p:nvSpPr>
          <p:cNvPr id="8" name="Shape 4"/>
          <p:cNvSpPr/>
          <p:nvPr/>
        </p:nvSpPr>
        <p:spPr>
          <a:xfrm>
            <a:off x="793790" y="2989659"/>
            <a:ext cx="7556421" cy="4280059"/>
          </a:xfrm>
          <a:prstGeom prst="roundRect">
            <a:avLst>
              <a:gd name="adj" fmla="val 2226"/>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5"/>
          <p:cNvSpPr/>
          <p:nvPr/>
        </p:nvSpPr>
        <p:spPr>
          <a:xfrm>
            <a:off x="801410" y="2997279"/>
            <a:ext cx="7541181" cy="6503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6"/>
          <p:cNvSpPr/>
          <p:nvPr/>
        </p:nvSpPr>
        <p:spPr>
          <a:xfrm>
            <a:off x="1028224" y="314098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Category</a:t>
            </a:r>
            <a:endParaRPr lang="en-US" sz="1785"/>
          </a:p>
        </p:txBody>
      </p:sp>
      <p:sp>
        <p:nvSpPr>
          <p:cNvPr id="11" name="Text 7"/>
          <p:cNvSpPr/>
          <p:nvPr/>
        </p:nvSpPr>
        <p:spPr>
          <a:xfrm>
            <a:off x="4802624" y="314098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Examples</a:t>
            </a:r>
            <a:endParaRPr lang="en-US" sz="1785"/>
          </a:p>
        </p:txBody>
      </p:sp>
      <p:sp>
        <p:nvSpPr>
          <p:cNvPr id="12" name="Shape 8"/>
          <p:cNvSpPr/>
          <p:nvPr/>
        </p:nvSpPr>
        <p:spPr>
          <a:xfrm>
            <a:off x="801410" y="3647599"/>
            <a:ext cx="7541181" cy="65031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 9"/>
          <p:cNvSpPr/>
          <p:nvPr/>
        </p:nvSpPr>
        <p:spPr>
          <a:xfrm>
            <a:off x="1028224" y="379130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Programming Languages</a:t>
            </a:r>
            <a:endParaRPr lang="en-US" sz="1785"/>
          </a:p>
        </p:txBody>
      </p:sp>
      <p:sp>
        <p:nvSpPr>
          <p:cNvPr id="14" name="Text 10"/>
          <p:cNvSpPr/>
          <p:nvPr/>
        </p:nvSpPr>
        <p:spPr>
          <a:xfrm>
            <a:off x="4802624" y="379130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Scala, Java, Python, R</a:t>
            </a:r>
            <a:endParaRPr lang="en-US" sz="1785"/>
          </a:p>
        </p:txBody>
      </p:sp>
      <p:sp>
        <p:nvSpPr>
          <p:cNvPr id="15" name="Shape 11"/>
          <p:cNvSpPr/>
          <p:nvPr/>
        </p:nvSpPr>
        <p:spPr>
          <a:xfrm>
            <a:off x="801410" y="4297918"/>
            <a:ext cx="7541181" cy="1013222"/>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2"/>
          <p:cNvSpPr/>
          <p:nvPr/>
        </p:nvSpPr>
        <p:spPr>
          <a:xfrm>
            <a:off x="1028224" y="444162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Libraries</a:t>
            </a:r>
            <a:endParaRPr lang="en-US" sz="1785"/>
          </a:p>
        </p:txBody>
      </p:sp>
      <p:sp>
        <p:nvSpPr>
          <p:cNvPr id="17" name="Text 13"/>
          <p:cNvSpPr/>
          <p:nvPr/>
        </p:nvSpPr>
        <p:spPr>
          <a:xfrm>
            <a:off x="4802624" y="4441627"/>
            <a:ext cx="331315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 SQL, MLlib, GraphX, Spark Streaming</a:t>
            </a:r>
            <a:endParaRPr lang="en-US" sz="1785"/>
          </a:p>
        </p:txBody>
      </p:sp>
      <p:sp>
        <p:nvSpPr>
          <p:cNvPr id="18" name="Shape 14"/>
          <p:cNvSpPr/>
          <p:nvPr/>
        </p:nvSpPr>
        <p:spPr>
          <a:xfrm>
            <a:off x="801410" y="5311140"/>
            <a:ext cx="7541181" cy="65031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5"/>
          <p:cNvSpPr/>
          <p:nvPr/>
        </p:nvSpPr>
        <p:spPr>
          <a:xfrm>
            <a:off x="1028224" y="545484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Engine</a:t>
            </a:r>
            <a:endParaRPr lang="en-US" sz="1785"/>
          </a:p>
        </p:txBody>
      </p:sp>
      <p:sp>
        <p:nvSpPr>
          <p:cNvPr id="20" name="Text 16"/>
          <p:cNvSpPr/>
          <p:nvPr/>
        </p:nvSpPr>
        <p:spPr>
          <a:xfrm>
            <a:off x="4802624" y="545484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 Core</a:t>
            </a:r>
            <a:endParaRPr lang="en-US" sz="1785"/>
          </a:p>
        </p:txBody>
      </p:sp>
      <p:sp>
        <p:nvSpPr>
          <p:cNvPr id="21" name="Shape 17"/>
          <p:cNvSpPr/>
          <p:nvPr/>
        </p:nvSpPr>
        <p:spPr>
          <a:xfrm>
            <a:off x="801410" y="5961459"/>
            <a:ext cx="7541181" cy="6503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Text 18"/>
          <p:cNvSpPr/>
          <p:nvPr/>
        </p:nvSpPr>
        <p:spPr>
          <a:xfrm>
            <a:off x="1028224" y="610516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Cluster Management</a:t>
            </a:r>
            <a:endParaRPr lang="en-US" sz="1785"/>
          </a:p>
        </p:txBody>
      </p:sp>
      <p:sp>
        <p:nvSpPr>
          <p:cNvPr id="23" name="Text 19"/>
          <p:cNvSpPr/>
          <p:nvPr/>
        </p:nvSpPr>
        <p:spPr>
          <a:xfrm>
            <a:off x="4802624" y="610516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YARN, Mesos, Standalone</a:t>
            </a:r>
            <a:endParaRPr lang="en-US" sz="1785"/>
          </a:p>
        </p:txBody>
      </p:sp>
      <p:sp>
        <p:nvSpPr>
          <p:cNvPr id="24" name="Shape 20"/>
          <p:cNvSpPr/>
          <p:nvPr/>
        </p:nvSpPr>
        <p:spPr>
          <a:xfrm>
            <a:off x="801410" y="6611779"/>
            <a:ext cx="7541181" cy="65031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5" name="Text 21"/>
          <p:cNvSpPr/>
          <p:nvPr/>
        </p:nvSpPr>
        <p:spPr>
          <a:xfrm>
            <a:off x="1028224" y="675548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Storage</a:t>
            </a:r>
            <a:endParaRPr lang="en-US" sz="1785"/>
          </a:p>
        </p:txBody>
      </p:sp>
      <p:sp>
        <p:nvSpPr>
          <p:cNvPr id="26" name="Text 22"/>
          <p:cNvSpPr/>
          <p:nvPr/>
        </p:nvSpPr>
        <p:spPr>
          <a:xfrm>
            <a:off x="4802624" y="675548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HDFS, S3, Local Disk</a:t>
            </a:r>
            <a:endParaRPr lang="en-US" sz="1785"/>
          </a:p>
        </p:txBody>
      </p:sp>
      <p:pic>
        <p:nvPicPr>
          <p:cNvPr id="27" name="Image 2" descr="preencoded.png">
            <a:hlinkClick r:id="rId6"/>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33172"/>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33172"/>
          </a:xfrm>
          <a:prstGeom prst="rect">
            <a:avLst/>
          </a:prstGeom>
        </p:spPr>
      </p:pic>
      <p:pic>
        <p:nvPicPr>
          <p:cNvPr id="5" name="Image 1" descr="preencoded.png"/>
          <p:cNvPicPr>
            <a:picLocks noChangeAspect="1"/>
          </p:cNvPicPr>
          <p:nvPr/>
        </p:nvPicPr>
        <p:blipFill>
          <a:blip r:embed="rId4"/>
          <a:stretch>
            <a:fillRect/>
          </a:stretch>
        </p:blipFill>
        <p:spPr>
          <a:xfrm>
            <a:off x="267772" y="2674620"/>
            <a:ext cx="4950857" cy="2883932"/>
          </a:xfrm>
          <a:prstGeom prst="rect">
            <a:avLst/>
          </a:prstGeom>
        </p:spPr>
      </p:pic>
      <p:sp>
        <p:nvSpPr>
          <p:cNvPr id="6" name="Text 2"/>
          <p:cNvSpPr/>
          <p:nvPr/>
        </p:nvSpPr>
        <p:spPr>
          <a:xfrm>
            <a:off x="6235779" y="588764"/>
            <a:ext cx="5353407" cy="66913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70"/>
              </a:lnSpc>
              <a:buNone/>
            </a:pPr>
            <a:r>
              <a:rPr lang="en-US" sz="4215">
                <a:solidFill>
                  <a:srgbClr val="1B1B27"/>
                </a:solidFill>
                <a:latin typeface="Raleway" pitchFamily="34" charset="0"/>
                <a:ea typeface="Raleway" pitchFamily="34" charset="-122"/>
                <a:cs typeface="Raleway" pitchFamily="34" charset="-120"/>
              </a:rPr>
              <a:t>Spark Architecture</a:t>
            </a:r>
            <a:endParaRPr lang="en-US" sz="4215"/>
          </a:p>
        </p:txBody>
      </p:sp>
      <p:sp>
        <p:nvSpPr>
          <p:cNvPr id="7" name="Text 3"/>
          <p:cNvSpPr/>
          <p:nvPr/>
        </p:nvSpPr>
        <p:spPr>
          <a:xfrm>
            <a:off x="6235779" y="1579007"/>
            <a:ext cx="7645241" cy="6853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685">
                <a:solidFill>
                  <a:srgbClr val="3C3939"/>
                </a:solidFill>
                <a:latin typeface="Roboto" pitchFamily="34" charset="0"/>
                <a:ea typeface="Roboto" pitchFamily="34" charset="-122"/>
                <a:cs typeface="Roboto" pitchFamily="34" charset="-120"/>
              </a:rPr>
              <a:t>Spark architecture consists of key components that work together to distribute and execute applications across a cluster of machines.</a:t>
            </a:r>
            <a:endParaRPr lang="en-US" sz="1685"/>
          </a:p>
        </p:txBody>
      </p:sp>
      <p:pic>
        <p:nvPicPr>
          <p:cNvPr id="8" name="Image 2" descr="preencoded.png"/>
          <p:cNvPicPr>
            <a:picLocks noChangeAspect="1"/>
          </p:cNvPicPr>
          <p:nvPr/>
        </p:nvPicPr>
        <p:blipFill>
          <a:blip r:embed="rId5"/>
          <a:stretch>
            <a:fillRect/>
          </a:stretch>
        </p:blipFill>
        <p:spPr>
          <a:xfrm>
            <a:off x="6235779" y="2505194"/>
            <a:ext cx="1070610" cy="1713071"/>
          </a:xfrm>
          <a:prstGeom prst="rect">
            <a:avLst/>
          </a:prstGeom>
        </p:spPr>
      </p:pic>
      <p:sp>
        <p:nvSpPr>
          <p:cNvPr id="9" name="Text 4"/>
          <p:cNvSpPr/>
          <p:nvPr/>
        </p:nvSpPr>
        <p:spPr>
          <a:xfrm>
            <a:off x="7627501" y="2719268"/>
            <a:ext cx="2676644" cy="33456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35"/>
              </a:lnSpc>
              <a:buNone/>
            </a:pPr>
            <a:r>
              <a:rPr lang="en-US" sz="2110">
                <a:solidFill>
                  <a:srgbClr val="3C3939"/>
                </a:solidFill>
                <a:latin typeface="Raleway" pitchFamily="34" charset="0"/>
                <a:ea typeface="Raleway" pitchFamily="34" charset="-122"/>
                <a:cs typeface="Raleway" pitchFamily="34" charset="-120"/>
              </a:rPr>
              <a:t>Driver</a:t>
            </a:r>
            <a:endParaRPr lang="en-US" sz="2110"/>
          </a:p>
        </p:txBody>
      </p:sp>
      <p:sp>
        <p:nvSpPr>
          <p:cNvPr id="10" name="Text 5"/>
          <p:cNvSpPr/>
          <p:nvPr/>
        </p:nvSpPr>
        <p:spPr>
          <a:xfrm>
            <a:off x="7627501" y="3182303"/>
            <a:ext cx="6253520" cy="6853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685">
                <a:solidFill>
                  <a:srgbClr val="3C3939"/>
                </a:solidFill>
                <a:latin typeface="Roboto" pitchFamily="34" charset="0"/>
                <a:ea typeface="Roboto" pitchFamily="34" charset="-122"/>
                <a:cs typeface="Roboto" pitchFamily="34" charset="-120"/>
              </a:rPr>
              <a:t>Manages the application execution, sends tasks to executors, and collects results.</a:t>
            </a:r>
            <a:endParaRPr lang="en-US" sz="1685"/>
          </a:p>
        </p:txBody>
      </p:sp>
      <p:pic>
        <p:nvPicPr>
          <p:cNvPr id="11" name="Image 3" descr="preencoded.png"/>
          <p:cNvPicPr>
            <a:picLocks noChangeAspect="1"/>
          </p:cNvPicPr>
          <p:nvPr/>
        </p:nvPicPr>
        <p:blipFill>
          <a:blip r:embed="rId6"/>
          <a:stretch>
            <a:fillRect/>
          </a:stretch>
        </p:blipFill>
        <p:spPr>
          <a:xfrm>
            <a:off x="6235779" y="4218265"/>
            <a:ext cx="1070610" cy="1713071"/>
          </a:xfrm>
          <a:prstGeom prst="rect">
            <a:avLst/>
          </a:prstGeom>
        </p:spPr>
      </p:pic>
      <p:sp>
        <p:nvSpPr>
          <p:cNvPr id="12" name="Text 6"/>
          <p:cNvSpPr/>
          <p:nvPr/>
        </p:nvSpPr>
        <p:spPr>
          <a:xfrm>
            <a:off x="7627501" y="4432340"/>
            <a:ext cx="2676644" cy="33456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35"/>
              </a:lnSpc>
              <a:buNone/>
            </a:pPr>
            <a:r>
              <a:rPr lang="en-US" sz="2110">
                <a:solidFill>
                  <a:srgbClr val="3C3939"/>
                </a:solidFill>
                <a:latin typeface="Raleway" pitchFamily="34" charset="0"/>
                <a:ea typeface="Raleway" pitchFamily="34" charset="-122"/>
                <a:cs typeface="Raleway" pitchFamily="34" charset="-120"/>
              </a:rPr>
              <a:t>Cluster Manager</a:t>
            </a:r>
            <a:endParaRPr lang="en-US" sz="2110"/>
          </a:p>
        </p:txBody>
      </p:sp>
      <p:sp>
        <p:nvSpPr>
          <p:cNvPr id="13" name="Text 7"/>
          <p:cNvSpPr/>
          <p:nvPr/>
        </p:nvSpPr>
        <p:spPr>
          <a:xfrm>
            <a:off x="7627501" y="4895374"/>
            <a:ext cx="6253520" cy="6853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685">
                <a:solidFill>
                  <a:srgbClr val="3C3939"/>
                </a:solidFill>
                <a:latin typeface="Roboto" pitchFamily="34" charset="0"/>
                <a:ea typeface="Roboto" pitchFamily="34" charset="-122"/>
                <a:cs typeface="Roboto" pitchFamily="34" charset="-120"/>
              </a:rPr>
              <a:t>Responsible for allocating resources and launching executors on worker nodes.</a:t>
            </a:r>
            <a:endParaRPr lang="en-US" sz="1685"/>
          </a:p>
        </p:txBody>
      </p:sp>
      <p:pic>
        <p:nvPicPr>
          <p:cNvPr id="14" name="Image 4" descr="preencoded.png"/>
          <p:cNvPicPr>
            <a:picLocks noChangeAspect="1"/>
          </p:cNvPicPr>
          <p:nvPr/>
        </p:nvPicPr>
        <p:blipFill>
          <a:blip r:embed="rId7"/>
          <a:stretch>
            <a:fillRect/>
          </a:stretch>
        </p:blipFill>
        <p:spPr>
          <a:xfrm>
            <a:off x="6235779" y="5931337"/>
            <a:ext cx="1070610" cy="1713071"/>
          </a:xfrm>
          <a:prstGeom prst="rect">
            <a:avLst/>
          </a:prstGeom>
        </p:spPr>
      </p:pic>
      <p:sp>
        <p:nvSpPr>
          <p:cNvPr id="15" name="Text 8"/>
          <p:cNvSpPr/>
          <p:nvPr/>
        </p:nvSpPr>
        <p:spPr>
          <a:xfrm>
            <a:off x="7627501" y="6145411"/>
            <a:ext cx="2676644" cy="33456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35"/>
              </a:lnSpc>
              <a:buNone/>
            </a:pPr>
            <a:r>
              <a:rPr lang="en-US" sz="2110">
                <a:solidFill>
                  <a:srgbClr val="3C3939"/>
                </a:solidFill>
                <a:latin typeface="Raleway" pitchFamily="34" charset="0"/>
                <a:ea typeface="Raleway" pitchFamily="34" charset="-122"/>
                <a:cs typeface="Raleway" pitchFamily="34" charset="-120"/>
              </a:rPr>
              <a:t>Executor</a:t>
            </a:r>
            <a:endParaRPr lang="en-US" sz="2110"/>
          </a:p>
        </p:txBody>
      </p:sp>
      <p:sp>
        <p:nvSpPr>
          <p:cNvPr id="16" name="Text 9"/>
          <p:cNvSpPr/>
          <p:nvPr/>
        </p:nvSpPr>
        <p:spPr>
          <a:xfrm>
            <a:off x="7627501" y="6608445"/>
            <a:ext cx="6253520" cy="6853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685">
                <a:solidFill>
                  <a:srgbClr val="3C3939"/>
                </a:solidFill>
                <a:latin typeface="Roboto" pitchFamily="34" charset="0"/>
                <a:ea typeface="Roboto" pitchFamily="34" charset="-122"/>
                <a:cs typeface="Roboto" pitchFamily="34" charset="-120"/>
              </a:rPr>
              <a:t>Runs tasks assigned by the driver and communicates with the driver to send results.</a:t>
            </a:r>
            <a:endParaRPr lang="en-US" sz="1685"/>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12113" y="719852"/>
            <a:ext cx="6126123" cy="63579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005"/>
              </a:lnSpc>
              <a:buNone/>
            </a:pPr>
            <a:r>
              <a:rPr lang="en-US" sz="4005">
                <a:solidFill>
                  <a:srgbClr val="1B1B27"/>
                </a:solidFill>
                <a:latin typeface="Raleway" pitchFamily="34" charset="0"/>
                <a:ea typeface="Raleway" pitchFamily="34" charset="-122"/>
                <a:cs typeface="Raleway" pitchFamily="34" charset="-120"/>
              </a:rPr>
              <a:t>Spark Deployment Modes</a:t>
            </a:r>
            <a:endParaRPr lang="en-US" sz="4005"/>
          </a:p>
        </p:txBody>
      </p:sp>
      <p:sp>
        <p:nvSpPr>
          <p:cNvPr id="5" name="Text 3"/>
          <p:cNvSpPr/>
          <p:nvPr/>
        </p:nvSpPr>
        <p:spPr>
          <a:xfrm>
            <a:off x="712113" y="1762482"/>
            <a:ext cx="13206174" cy="32551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65"/>
              </a:lnSpc>
              <a:buNone/>
            </a:pPr>
            <a:r>
              <a:rPr lang="en-US" sz="1600">
                <a:solidFill>
                  <a:srgbClr val="3C3939"/>
                </a:solidFill>
                <a:latin typeface="Roboto" pitchFamily="34" charset="0"/>
                <a:ea typeface="Roboto" pitchFamily="34" charset="-122"/>
                <a:cs typeface="Roboto" pitchFamily="34" charset="-120"/>
              </a:rPr>
              <a:t>Spark offers various deployment modes to fit different cluster management and resource allocation needs.</a:t>
            </a:r>
            <a:endParaRPr lang="en-US" sz="1600"/>
          </a:p>
        </p:txBody>
      </p:sp>
      <p:pic>
        <p:nvPicPr>
          <p:cNvPr id="6" name="Image 0" descr="preencoded.png"/>
          <p:cNvPicPr>
            <a:picLocks noChangeAspect="1"/>
          </p:cNvPicPr>
          <p:nvPr/>
        </p:nvPicPr>
        <p:blipFill>
          <a:blip r:embed="rId3"/>
          <a:stretch>
            <a:fillRect/>
          </a:stretch>
        </p:blipFill>
        <p:spPr>
          <a:xfrm>
            <a:off x="712113" y="2316837"/>
            <a:ext cx="508635" cy="508635"/>
          </a:xfrm>
          <a:prstGeom prst="rect">
            <a:avLst/>
          </a:prstGeom>
        </p:spPr>
      </p:pic>
      <p:sp>
        <p:nvSpPr>
          <p:cNvPr id="7" name="Text 4"/>
          <p:cNvSpPr/>
          <p:nvPr/>
        </p:nvSpPr>
        <p:spPr>
          <a:xfrm>
            <a:off x="712113" y="3028831"/>
            <a:ext cx="2543294" cy="31789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5"/>
              </a:lnSpc>
              <a:buNone/>
            </a:pPr>
            <a:r>
              <a:rPr lang="en-US" sz="2005">
                <a:solidFill>
                  <a:srgbClr val="3C3939"/>
                </a:solidFill>
                <a:latin typeface="Raleway" pitchFamily="34" charset="0"/>
                <a:ea typeface="Raleway" pitchFamily="34" charset="-122"/>
                <a:cs typeface="Raleway" pitchFamily="34" charset="-120"/>
              </a:rPr>
              <a:t>Spark Standalone</a:t>
            </a:r>
            <a:endParaRPr lang="en-US" sz="2005"/>
          </a:p>
        </p:txBody>
      </p:sp>
      <p:sp>
        <p:nvSpPr>
          <p:cNvPr id="8" name="Text 5"/>
          <p:cNvSpPr/>
          <p:nvPr/>
        </p:nvSpPr>
        <p:spPr>
          <a:xfrm>
            <a:off x="712113" y="3468767"/>
            <a:ext cx="3072646" cy="97655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65"/>
              </a:lnSpc>
              <a:buNone/>
            </a:pPr>
            <a:r>
              <a:rPr lang="en-US" sz="1600">
                <a:solidFill>
                  <a:srgbClr val="3C3939"/>
                </a:solidFill>
                <a:latin typeface="Roboto" pitchFamily="34" charset="0"/>
                <a:ea typeface="Roboto" pitchFamily="34" charset="-122"/>
                <a:cs typeface="Roboto" pitchFamily="34" charset="-120"/>
              </a:rPr>
              <a:t>A simple deployment mode where Spark manages its own cluster resources.</a:t>
            </a:r>
            <a:endParaRPr lang="en-US" sz="1600"/>
          </a:p>
        </p:txBody>
      </p:sp>
      <p:pic>
        <p:nvPicPr>
          <p:cNvPr id="9" name="Image 1" descr="preencoded.png"/>
          <p:cNvPicPr>
            <a:picLocks noChangeAspect="1"/>
          </p:cNvPicPr>
          <p:nvPr/>
        </p:nvPicPr>
        <p:blipFill>
          <a:blip r:embed="rId4"/>
          <a:stretch>
            <a:fillRect/>
          </a:stretch>
        </p:blipFill>
        <p:spPr>
          <a:xfrm>
            <a:off x="4089916" y="2316837"/>
            <a:ext cx="508635" cy="508635"/>
          </a:xfrm>
          <a:prstGeom prst="rect">
            <a:avLst/>
          </a:prstGeom>
        </p:spPr>
      </p:pic>
      <p:sp>
        <p:nvSpPr>
          <p:cNvPr id="10" name="Text 6"/>
          <p:cNvSpPr/>
          <p:nvPr/>
        </p:nvSpPr>
        <p:spPr>
          <a:xfrm>
            <a:off x="4089916" y="3028831"/>
            <a:ext cx="2830830" cy="31789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5"/>
              </a:lnSpc>
              <a:buNone/>
            </a:pPr>
            <a:r>
              <a:rPr lang="en-US" sz="2005">
                <a:solidFill>
                  <a:srgbClr val="3C3939"/>
                </a:solidFill>
                <a:latin typeface="Raleway" pitchFamily="34" charset="0"/>
                <a:ea typeface="Raleway" pitchFamily="34" charset="-122"/>
                <a:cs typeface="Raleway" pitchFamily="34" charset="-120"/>
              </a:rPr>
              <a:t>Spark on Apache Mesos</a:t>
            </a:r>
            <a:endParaRPr lang="en-US" sz="2005"/>
          </a:p>
        </p:txBody>
      </p:sp>
      <p:sp>
        <p:nvSpPr>
          <p:cNvPr id="11" name="Text 7"/>
          <p:cNvSpPr/>
          <p:nvPr/>
        </p:nvSpPr>
        <p:spPr>
          <a:xfrm>
            <a:off x="4089916" y="3468767"/>
            <a:ext cx="3072646" cy="97655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65"/>
              </a:lnSpc>
              <a:buNone/>
            </a:pPr>
            <a:r>
              <a:rPr lang="en-US" sz="1600">
                <a:solidFill>
                  <a:srgbClr val="3C3939"/>
                </a:solidFill>
                <a:latin typeface="Roboto" pitchFamily="34" charset="0"/>
                <a:ea typeface="Roboto" pitchFamily="34" charset="-122"/>
                <a:cs typeface="Roboto" pitchFamily="34" charset="-120"/>
              </a:rPr>
              <a:t>Uses the Mesos cluster manager for resource allocation and scheduling.</a:t>
            </a:r>
            <a:endParaRPr lang="en-US" sz="1600"/>
          </a:p>
        </p:txBody>
      </p:sp>
      <p:pic>
        <p:nvPicPr>
          <p:cNvPr id="12" name="Image 2" descr="preencoded.png"/>
          <p:cNvPicPr>
            <a:picLocks noChangeAspect="1"/>
          </p:cNvPicPr>
          <p:nvPr/>
        </p:nvPicPr>
        <p:blipFill>
          <a:blip r:embed="rId5"/>
          <a:stretch>
            <a:fillRect/>
          </a:stretch>
        </p:blipFill>
        <p:spPr>
          <a:xfrm>
            <a:off x="7467719" y="2316837"/>
            <a:ext cx="508635" cy="508635"/>
          </a:xfrm>
          <a:prstGeom prst="rect">
            <a:avLst/>
          </a:prstGeom>
        </p:spPr>
      </p:pic>
      <p:sp>
        <p:nvSpPr>
          <p:cNvPr id="13" name="Text 8"/>
          <p:cNvSpPr/>
          <p:nvPr/>
        </p:nvSpPr>
        <p:spPr>
          <a:xfrm>
            <a:off x="7467719" y="3028831"/>
            <a:ext cx="2780467" cy="31789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5"/>
              </a:lnSpc>
              <a:buNone/>
            </a:pPr>
            <a:r>
              <a:rPr lang="en-US" sz="2005">
                <a:solidFill>
                  <a:srgbClr val="3C3939"/>
                </a:solidFill>
                <a:latin typeface="Raleway" pitchFamily="34" charset="0"/>
                <a:ea typeface="Raleway" pitchFamily="34" charset="-122"/>
                <a:cs typeface="Raleway" pitchFamily="34" charset="-120"/>
              </a:rPr>
              <a:t>Spark on Hadoop YARN</a:t>
            </a:r>
            <a:endParaRPr lang="en-US" sz="2005"/>
          </a:p>
        </p:txBody>
      </p:sp>
      <p:sp>
        <p:nvSpPr>
          <p:cNvPr id="14" name="Text 9"/>
          <p:cNvSpPr/>
          <p:nvPr/>
        </p:nvSpPr>
        <p:spPr>
          <a:xfrm>
            <a:off x="7467719" y="3468767"/>
            <a:ext cx="3072646" cy="130206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65"/>
              </a:lnSpc>
              <a:buNone/>
            </a:pPr>
            <a:r>
              <a:rPr lang="en-US" sz="1600">
                <a:solidFill>
                  <a:srgbClr val="3C3939"/>
                </a:solidFill>
                <a:latin typeface="Roboto" pitchFamily="34" charset="0"/>
                <a:ea typeface="Roboto" pitchFamily="34" charset="-122"/>
                <a:cs typeface="Roboto" pitchFamily="34" charset="-120"/>
              </a:rPr>
              <a:t>Leverages YARN (Yet Another Resource Negotiator) for resource management in a Hadoop environment.</a:t>
            </a:r>
            <a:endParaRPr lang="en-US" sz="1600"/>
          </a:p>
        </p:txBody>
      </p:sp>
      <p:pic>
        <p:nvPicPr>
          <p:cNvPr id="15" name="Image 3" descr="preencoded.png"/>
          <p:cNvPicPr>
            <a:picLocks noChangeAspect="1"/>
          </p:cNvPicPr>
          <p:nvPr/>
        </p:nvPicPr>
        <p:blipFill>
          <a:blip r:embed="rId6"/>
          <a:stretch>
            <a:fillRect/>
          </a:stretch>
        </p:blipFill>
        <p:spPr>
          <a:xfrm>
            <a:off x="10845522" y="2316837"/>
            <a:ext cx="508635" cy="508635"/>
          </a:xfrm>
          <a:prstGeom prst="rect">
            <a:avLst/>
          </a:prstGeom>
        </p:spPr>
      </p:pic>
      <p:sp>
        <p:nvSpPr>
          <p:cNvPr id="16" name="Text 10"/>
          <p:cNvSpPr/>
          <p:nvPr/>
        </p:nvSpPr>
        <p:spPr>
          <a:xfrm>
            <a:off x="10845522" y="3028831"/>
            <a:ext cx="2583418" cy="31789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5"/>
              </a:lnSpc>
              <a:buNone/>
            </a:pPr>
            <a:r>
              <a:rPr lang="en-US" sz="2005">
                <a:solidFill>
                  <a:srgbClr val="3C3939"/>
                </a:solidFill>
                <a:latin typeface="Raleway" pitchFamily="34" charset="0"/>
                <a:ea typeface="Raleway" pitchFamily="34" charset="-122"/>
                <a:cs typeface="Raleway" pitchFamily="34" charset="-120"/>
              </a:rPr>
              <a:t>Spark on Amazon EC2</a:t>
            </a:r>
            <a:endParaRPr lang="en-US" sz="2005"/>
          </a:p>
        </p:txBody>
      </p:sp>
      <p:sp>
        <p:nvSpPr>
          <p:cNvPr id="17" name="Text 11"/>
          <p:cNvSpPr/>
          <p:nvPr/>
        </p:nvSpPr>
        <p:spPr>
          <a:xfrm>
            <a:off x="10845522" y="3468767"/>
            <a:ext cx="3072765" cy="130206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65"/>
              </a:lnSpc>
              <a:buNone/>
            </a:pPr>
            <a:r>
              <a:rPr lang="en-US" sz="1600">
                <a:solidFill>
                  <a:srgbClr val="3C3939"/>
                </a:solidFill>
                <a:latin typeface="Roboto" pitchFamily="34" charset="0"/>
                <a:ea typeface="Roboto" pitchFamily="34" charset="-122"/>
                <a:cs typeface="Roboto" pitchFamily="34" charset="-120"/>
              </a:rPr>
              <a:t>Deploys Spark applications on Amazon Elastic Compute Cloud (EC2) for scalable cloud computing.</a:t>
            </a:r>
            <a:endParaRPr lang="en-US" sz="1600"/>
          </a:p>
        </p:txBody>
      </p:sp>
      <p:pic>
        <p:nvPicPr>
          <p:cNvPr id="18" name="Image 4" descr="preencoded.png"/>
          <p:cNvPicPr>
            <a:picLocks noChangeAspect="1"/>
          </p:cNvPicPr>
          <p:nvPr/>
        </p:nvPicPr>
        <p:blipFill>
          <a:blip r:embed="rId7"/>
          <a:stretch>
            <a:fillRect/>
          </a:stretch>
        </p:blipFill>
        <p:spPr>
          <a:xfrm>
            <a:off x="712113" y="5381149"/>
            <a:ext cx="508635" cy="508635"/>
          </a:xfrm>
          <a:prstGeom prst="rect">
            <a:avLst/>
          </a:prstGeom>
        </p:spPr>
      </p:pic>
      <p:sp>
        <p:nvSpPr>
          <p:cNvPr id="19" name="Text 12"/>
          <p:cNvSpPr/>
          <p:nvPr/>
        </p:nvSpPr>
        <p:spPr>
          <a:xfrm>
            <a:off x="712113" y="6093142"/>
            <a:ext cx="2543294" cy="31789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05"/>
              </a:lnSpc>
              <a:buNone/>
            </a:pPr>
            <a:r>
              <a:rPr lang="en-US" sz="2005">
                <a:solidFill>
                  <a:srgbClr val="3C3939"/>
                </a:solidFill>
                <a:latin typeface="Raleway" pitchFamily="34" charset="0"/>
                <a:ea typeface="Raleway" pitchFamily="34" charset="-122"/>
                <a:cs typeface="Raleway" pitchFamily="34" charset="-120"/>
              </a:rPr>
              <a:t>Spark on Kubernetes</a:t>
            </a:r>
            <a:endParaRPr lang="en-US" sz="2005"/>
          </a:p>
        </p:txBody>
      </p:sp>
      <p:sp>
        <p:nvSpPr>
          <p:cNvPr id="20" name="Text 13"/>
          <p:cNvSpPr/>
          <p:nvPr/>
        </p:nvSpPr>
        <p:spPr>
          <a:xfrm>
            <a:off x="712113" y="6533078"/>
            <a:ext cx="3072646" cy="97655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65"/>
              </a:lnSpc>
              <a:buNone/>
            </a:pPr>
            <a:r>
              <a:rPr lang="en-US" sz="1600">
                <a:solidFill>
                  <a:srgbClr val="3C3939"/>
                </a:solidFill>
                <a:latin typeface="Roboto" pitchFamily="34" charset="0"/>
                <a:ea typeface="Roboto" pitchFamily="34" charset="-122"/>
                <a:cs typeface="Roboto" pitchFamily="34" charset="-120"/>
              </a:rPr>
              <a:t>Utilizes Kubernetes for containerized deployment and resource management.</a:t>
            </a:r>
            <a:endParaRPr lang="en-US" sz="1600"/>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41045" y="601623"/>
            <a:ext cx="8988028" cy="6616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10"/>
              </a:lnSpc>
              <a:buNone/>
            </a:pPr>
            <a:r>
              <a:rPr lang="en-US" sz="4170">
                <a:solidFill>
                  <a:srgbClr val="1B1B27"/>
                </a:solidFill>
                <a:latin typeface="Raleway" pitchFamily="34" charset="0"/>
                <a:ea typeface="Raleway" pitchFamily="34" charset="-122"/>
                <a:cs typeface="Raleway" pitchFamily="34" charset="-120"/>
              </a:rPr>
              <a:t>Running Spark Applications on YARN</a:t>
            </a:r>
            <a:endParaRPr lang="en-US" sz="4170"/>
          </a:p>
        </p:txBody>
      </p:sp>
      <p:sp>
        <p:nvSpPr>
          <p:cNvPr id="5" name="Text 3"/>
          <p:cNvSpPr/>
          <p:nvPr/>
        </p:nvSpPr>
        <p:spPr>
          <a:xfrm>
            <a:off x="741045" y="1686639"/>
            <a:ext cx="13148311" cy="33861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5"/>
              </a:lnSpc>
              <a:buNone/>
            </a:pPr>
            <a:r>
              <a:rPr lang="en-US" sz="1665">
                <a:solidFill>
                  <a:srgbClr val="3C3939"/>
                </a:solidFill>
                <a:latin typeface="Roboto" pitchFamily="34" charset="0"/>
                <a:ea typeface="Roboto" pitchFamily="34" charset="-122"/>
                <a:cs typeface="Roboto" pitchFamily="34" charset="-120"/>
              </a:rPr>
              <a:t>YARN provides a resource management framework, enabling Spark applications to leverage resources within a Hadoop ecosystem.</a:t>
            </a:r>
            <a:endParaRPr lang="en-US" sz="1665"/>
          </a:p>
        </p:txBody>
      </p:sp>
      <p:pic>
        <p:nvPicPr>
          <p:cNvPr id="6" name="Image 0" descr="preencoded.png"/>
          <p:cNvPicPr>
            <a:picLocks noChangeAspect="1"/>
          </p:cNvPicPr>
          <p:nvPr/>
        </p:nvPicPr>
        <p:blipFill>
          <a:blip r:embed="rId3"/>
          <a:stretch>
            <a:fillRect/>
          </a:stretch>
        </p:blipFill>
        <p:spPr>
          <a:xfrm>
            <a:off x="741045" y="2263378"/>
            <a:ext cx="6415326" cy="3964900"/>
          </a:xfrm>
          <a:prstGeom prst="rect">
            <a:avLst/>
          </a:prstGeom>
        </p:spPr>
      </p:pic>
      <p:sp>
        <p:nvSpPr>
          <p:cNvPr id="7" name="Text 4"/>
          <p:cNvSpPr/>
          <p:nvPr/>
        </p:nvSpPr>
        <p:spPr>
          <a:xfrm>
            <a:off x="741045" y="6492835"/>
            <a:ext cx="2646640" cy="33075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5"/>
              </a:lnSpc>
              <a:buNone/>
            </a:pPr>
            <a:r>
              <a:rPr lang="en-US" sz="2085">
                <a:solidFill>
                  <a:srgbClr val="3C3939"/>
                </a:solidFill>
                <a:latin typeface="Raleway" pitchFamily="34" charset="0"/>
                <a:ea typeface="Raleway" pitchFamily="34" charset="-122"/>
                <a:cs typeface="Raleway" pitchFamily="34" charset="-120"/>
              </a:rPr>
              <a:t>YARN Architecture</a:t>
            </a:r>
            <a:endParaRPr lang="en-US" sz="2085"/>
          </a:p>
        </p:txBody>
      </p:sp>
      <p:sp>
        <p:nvSpPr>
          <p:cNvPr id="8" name="Text 5"/>
          <p:cNvSpPr/>
          <p:nvPr/>
        </p:nvSpPr>
        <p:spPr>
          <a:xfrm>
            <a:off x="741045" y="6950512"/>
            <a:ext cx="6415326" cy="67722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65"/>
              </a:lnSpc>
              <a:buNone/>
            </a:pPr>
            <a:r>
              <a:rPr lang="en-US" sz="1665">
                <a:solidFill>
                  <a:srgbClr val="3C3939"/>
                </a:solidFill>
                <a:latin typeface="Roboto" pitchFamily="34" charset="0"/>
                <a:ea typeface="Roboto" pitchFamily="34" charset="-122"/>
                <a:cs typeface="Roboto" pitchFamily="34" charset="-120"/>
              </a:rPr>
              <a:t>YARN manages the resources and scheduling of applications running on a Hadoop cluster.</a:t>
            </a:r>
            <a:endParaRPr lang="en-US" sz="1665"/>
          </a:p>
        </p:txBody>
      </p:sp>
      <p:pic>
        <p:nvPicPr>
          <p:cNvPr id="9" name="Image 1" descr="preencoded.png"/>
          <p:cNvPicPr>
            <a:picLocks noChangeAspect="1"/>
          </p:cNvPicPr>
          <p:nvPr/>
        </p:nvPicPr>
        <p:blipFill>
          <a:blip r:embed="rId4"/>
          <a:stretch>
            <a:fillRect/>
          </a:stretch>
        </p:blipFill>
        <p:spPr>
          <a:xfrm>
            <a:off x="7473910" y="2263378"/>
            <a:ext cx="6415445" cy="3965019"/>
          </a:xfrm>
          <a:prstGeom prst="rect">
            <a:avLst/>
          </a:prstGeom>
        </p:spPr>
      </p:pic>
      <p:sp>
        <p:nvSpPr>
          <p:cNvPr id="10" name="Text 6"/>
          <p:cNvSpPr/>
          <p:nvPr/>
        </p:nvSpPr>
        <p:spPr>
          <a:xfrm>
            <a:off x="7473910" y="6492954"/>
            <a:ext cx="2646640" cy="33075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05"/>
              </a:lnSpc>
              <a:buNone/>
            </a:pPr>
            <a:r>
              <a:rPr lang="en-US" sz="2085">
                <a:solidFill>
                  <a:srgbClr val="3C3939"/>
                </a:solidFill>
                <a:latin typeface="Raleway" pitchFamily="34" charset="0"/>
                <a:ea typeface="Raleway" pitchFamily="34" charset="-122"/>
                <a:cs typeface="Raleway" pitchFamily="34" charset="-120"/>
              </a:rPr>
              <a:t>Spark on YARN</a:t>
            </a:r>
            <a:endParaRPr lang="en-US" sz="2085"/>
          </a:p>
        </p:txBody>
      </p:sp>
      <p:sp>
        <p:nvSpPr>
          <p:cNvPr id="11" name="Text 7"/>
          <p:cNvSpPr/>
          <p:nvPr/>
        </p:nvSpPr>
        <p:spPr>
          <a:xfrm>
            <a:off x="7473910" y="6950631"/>
            <a:ext cx="6415445" cy="67722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65"/>
              </a:lnSpc>
              <a:buNone/>
            </a:pPr>
            <a:r>
              <a:rPr lang="en-US" sz="1665">
                <a:solidFill>
                  <a:srgbClr val="3C3939"/>
                </a:solidFill>
                <a:latin typeface="Roboto" pitchFamily="34" charset="0"/>
                <a:ea typeface="Roboto" pitchFamily="34" charset="-122"/>
                <a:cs typeface="Roboto" pitchFamily="34" charset="-120"/>
              </a:rPr>
              <a:t>Spark utilizes YARN for resource management and scheduling, integrating seamlessly with the Hadoop environment.</a:t>
            </a:r>
            <a:endParaRPr lang="en-US" sz="1665"/>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2911197"/>
            <a:ext cx="9968032" cy="97821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60">
                <a:solidFill>
                  <a:srgbClr val="1B1B27"/>
                </a:solidFill>
                <a:latin typeface="Raleway" pitchFamily="34" charset="0"/>
                <a:ea typeface="Raleway" pitchFamily="34" charset="-122"/>
                <a:cs typeface="Raleway" pitchFamily="34" charset="-120"/>
              </a:rPr>
              <a:t>PySpark RDDs: A Deep Dive</a:t>
            </a:r>
            <a:endParaRPr lang="en-US" sz="6160"/>
          </a:p>
        </p:txBody>
      </p:sp>
      <p:sp>
        <p:nvSpPr>
          <p:cNvPr id="5" name="Text 3"/>
          <p:cNvSpPr/>
          <p:nvPr/>
        </p:nvSpPr>
        <p:spPr>
          <a:xfrm>
            <a:off x="793790" y="4229576"/>
            <a:ext cx="130428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Resilient Distributed Datasets (RDDs) are the fundamental data structures in Apache Spark. They provide a powerful abstraction for working with distributed data, enabling parallel processing and fault tolerance. Let's explore the key features of RDDs and how they function within the PySpark ecosystem.</a:t>
            </a:r>
            <a:endParaRPr lang="en-US" sz="1785"/>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607" y="2682002"/>
            <a:ext cx="4919186" cy="2865477"/>
          </a:xfrm>
          <a:prstGeom prst="rect">
            <a:avLst/>
          </a:prstGeom>
        </p:spPr>
      </p:pic>
      <p:sp>
        <p:nvSpPr>
          <p:cNvPr id="6" name="Text 2"/>
          <p:cNvSpPr/>
          <p:nvPr/>
        </p:nvSpPr>
        <p:spPr>
          <a:xfrm>
            <a:off x="6280190" y="916781"/>
            <a:ext cx="6073497"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Advantages of PySpark</a:t>
            </a:r>
            <a:endParaRPr lang="en-US" sz="4465"/>
          </a:p>
        </p:txBody>
      </p:sp>
      <p:sp>
        <p:nvSpPr>
          <p:cNvPr id="7" name="Shape 3"/>
          <p:cNvSpPr/>
          <p:nvPr/>
        </p:nvSpPr>
        <p:spPr>
          <a:xfrm>
            <a:off x="6280190" y="2220873"/>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 4"/>
          <p:cNvSpPr/>
          <p:nvPr/>
        </p:nvSpPr>
        <p:spPr>
          <a:xfrm>
            <a:off x="6462474" y="2305883"/>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9" name="Text 5"/>
          <p:cNvSpPr/>
          <p:nvPr/>
        </p:nvSpPr>
        <p:spPr>
          <a:xfrm>
            <a:off x="7017306" y="222087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Scalability</a:t>
            </a:r>
            <a:endParaRPr lang="en-US" sz="2235"/>
          </a:p>
        </p:txBody>
      </p:sp>
      <p:sp>
        <p:nvSpPr>
          <p:cNvPr id="10" name="Text 6"/>
          <p:cNvSpPr/>
          <p:nvPr/>
        </p:nvSpPr>
        <p:spPr>
          <a:xfrm>
            <a:off x="7017306" y="2711291"/>
            <a:ext cx="2927747"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PySpark allows you to process massive datasets efficiently, leveraging the power of distributed computing.</a:t>
            </a:r>
            <a:endParaRPr lang="en-US" sz="1785"/>
          </a:p>
        </p:txBody>
      </p:sp>
      <p:sp>
        <p:nvSpPr>
          <p:cNvPr id="11" name="Shape 7"/>
          <p:cNvSpPr/>
          <p:nvPr/>
        </p:nvSpPr>
        <p:spPr>
          <a:xfrm>
            <a:off x="10171867" y="2220873"/>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8"/>
          <p:cNvSpPr/>
          <p:nvPr/>
        </p:nvSpPr>
        <p:spPr>
          <a:xfrm>
            <a:off x="10338316" y="2305883"/>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3" name="Text 9"/>
          <p:cNvSpPr/>
          <p:nvPr/>
        </p:nvSpPr>
        <p:spPr>
          <a:xfrm>
            <a:off x="10908983" y="222087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Speed</a:t>
            </a:r>
            <a:endParaRPr lang="en-US" sz="2235"/>
          </a:p>
        </p:txBody>
      </p:sp>
      <p:sp>
        <p:nvSpPr>
          <p:cNvPr id="14" name="Text 10"/>
          <p:cNvSpPr/>
          <p:nvPr/>
        </p:nvSpPr>
        <p:spPr>
          <a:xfrm>
            <a:off x="10908983" y="2711291"/>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Its in-memory processing capabilities enhance performance, leading to faster execution times.</a:t>
            </a:r>
            <a:endParaRPr lang="en-US" sz="1785"/>
          </a:p>
        </p:txBody>
      </p:sp>
      <p:sp>
        <p:nvSpPr>
          <p:cNvPr id="15" name="Shape 11"/>
          <p:cNvSpPr/>
          <p:nvPr/>
        </p:nvSpPr>
        <p:spPr>
          <a:xfrm>
            <a:off x="6280190" y="5007769"/>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2"/>
          <p:cNvSpPr/>
          <p:nvPr/>
        </p:nvSpPr>
        <p:spPr>
          <a:xfrm>
            <a:off x="6444496" y="5092779"/>
            <a:ext cx="181689"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3</a:t>
            </a:r>
            <a:endParaRPr lang="en-US" sz="2680"/>
          </a:p>
        </p:txBody>
      </p:sp>
      <p:sp>
        <p:nvSpPr>
          <p:cNvPr id="17" name="Text 13"/>
          <p:cNvSpPr/>
          <p:nvPr/>
        </p:nvSpPr>
        <p:spPr>
          <a:xfrm>
            <a:off x="7017306" y="500776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Ease of Use</a:t>
            </a:r>
            <a:endParaRPr lang="en-US" sz="2235"/>
          </a:p>
        </p:txBody>
      </p:sp>
      <p:sp>
        <p:nvSpPr>
          <p:cNvPr id="18" name="Text 14"/>
          <p:cNvSpPr/>
          <p:nvPr/>
        </p:nvSpPr>
        <p:spPr>
          <a:xfrm>
            <a:off x="7017306" y="5498187"/>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PySpark offers a user-friendly API that simplifies complex data processing tasks.</a:t>
            </a:r>
            <a:endParaRPr lang="en-US" sz="1785"/>
          </a:p>
        </p:txBody>
      </p:sp>
      <p:sp>
        <p:nvSpPr>
          <p:cNvPr id="19" name="Shape 15"/>
          <p:cNvSpPr/>
          <p:nvPr/>
        </p:nvSpPr>
        <p:spPr>
          <a:xfrm>
            <a:off x="10171867" y="5007769"/>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Text 16"/>
          <p:cNvSpPr/>
          <p:nvPr/>
        </p:nvSpPr>
        <p:spPr>
          <a:xfrm>
            <a:off x="10334149" y="5092779"/>
            <a:ext cx="185738"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4</a:t>
            </a:r>
            <a:endParaRPr lang="en-US" sz="2680"/>
          </a:p>
        </p:txBody>
      </p:sp>
      <p:sp>
        <p:nvSpPr>
          <p:cNvPr id="21" name="Text 17"/>
          <p:cNvSpPr/>
          <p:nvPr/>
        </p:nvSpPr>
        <p:spPr>
          <a:xfrm>
            <a:off x="10908983" y="500776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Rich Ecosystem</a:t>
            </a:r>
            <a:endParaRPr lang="en-US" sz="2235"/>
          </a:p>
        </p:txBody>
      </p:sp>
      <p:sp>
        <p:nvSpPr>
          <p:cNvPr id="22" name="Text 18"/>
          <p:cNvSpPr/>
          <p:nvPr/>
        </p:nvSpPr>
        <p:spPr>
          <a:xfrm>
            <a:off x="10908983" y="5498187"/>
            <a:ext cx="2927747"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With libraries for machine learning, SQL, and more, PySpark offers a versatile environment for data exploration and analysis.</a:t>
            </a:r>
            <a:endParaRPr lang="en-US" sz="1785"/>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48070" y="760690"/>
            <a:ext cx="6440567" cy="66794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60"/>
              </a:lnSpc>
              <a:buNone/>
            </a:pPr>
            <a:r>
              <a:rPr lang="en-US" sz="4210">
                <a:solidFill>
                  <a:srgbClr val="1B1B27"/>
                </a:solidFill>
                <a:latin typeface="Raleway" pitchFamily="34" charset="0"/>
                <a:ea typeface="Raleway" pitchFamily="34" charset="-122"/>
                <a:cs typeface="Raleway" pitchFamily="34" charset="-120"/>
              </a:rPr>
              <a:t>Features of PySpark RDDs</a:t>
            </a:r>
            <a:endParaRPr lang="en-US" sz="4210"/>
          </a:p>
        </p:txBody>
      </p:sp>
      <p:sp>
        <p:nvSpPr>
          <p:cNvPr id="5" name="Shape 3"/>
          <p:cNvSpPr/>
          <p:nvPr/>
        </p:nvSpPr>
        <p:spPr>
          <a:xfrm>
            <a:off x="748070" y="2096453"/>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 4"/>
          <p:cNvSpPr/>
          <p:nvPr/>
        </p:nvSpPr>
        <p:spPr>
          <a:xfrm>
            <a:off x="919877" y="2176582"/>
            <a:ext cx="137279"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1</a:t>
            </a:r>
            <a:endParaRPr lang="en-US" sz="2525"/>
          </a:p>
        </p:txBody>
      </p:sp>
      <p:sp>
        <p:nvSpPr>
          <p:cNvPr id="7" name="Text 5"/>
          <p:cNvSpPr/>
          <p:nvPr/>
        </p:nvSpPr>
        <p:spPr>
          <a:xfrm>
            <a:off x="1442680" y="2096453"/>
            <a:ext cx="3163372"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In-Memory Computations</a:t>
            </a:r>
            <a:endParaRPr lang="en-US" sz="2105"/>
          </a:p>
        </p:txBody>
      </p:sp>
      <p:sp>
        <p:nvSpPr>
          <p:cNvPr id="8" name="Text 6"/>
          <p:cNvSpPr/>
          <p:nvPr/>
        </p:nvSpPr>
        <p:spPr>
          <a:xfrm>
            <a:off x="1442680" y="2558653"/>
            <a:ext cx="5765721" cy="102584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RDDs are designed for fast processing, enabling computations to occur within memory, minimizing disk access and accelerating execution times.</a:t>
            </a:r>
            <a:endParaRPr lang="en-US" sz="1685"/>
          </a:p>
        </p:txBody>
      </p:sp>
      <p:sp>
        <p:nvSpPr>
          <p:cNvPr id="9" name="Shape 7"/>
          <p:cNvSpPr/>
          <p:nvPr/>
        </p:nvSpPr>
        <p:spPr>
          <a:xfrm>
            <a:off x="7422118" y="2096453"/>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8"/>
          <p:cNvSpPr/>
          <p:nvPr/>
        </p:nvSpPr>
        <p:spPr>
          <a:xfrm>
            <a:off x="7579043" y="2176582"/>
            <a:ext cx="167045"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2</a:t>
            </a:r>
            <a:endParaRPr lang="en-US" sz="2525"/>
          </a:p>
        </p:txBody>
      </p:sp>
      <p:sp>
        <p:nvSpPr>
          <p:cNvPr id="11" name="Text 9"/>
          <p:cNvSpPr/>
          <p:nvPr/>
        </p:nvSpPr>
        <p:spPr>
          <a:xfrm>
            <a:off x="8116729" y="2096453"/>
            <a:ext cx="3267789"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Immutable and Read-Only</a:t>
            </a:r>
            <a:endParaRPr lang="en-US" sz="2105"/>
          </a:p>
        </p:txBody>
      </p:sp>
      <p:sp>
        <p:nvSpPr>
          <p:cNvPr id="12" name="Text 10"/>
          <p:cNvSpPr/>
          <p:nvPr/>
        </p:nvSpPr>
        <p:spPr>
          <a:xfrm>
            <a:off x="8116729" y="2558653"/>
            <a:ext cx="5765721" cy="102584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Once created, RDDs are immutable and read-only. This ensures data consistency and facilitates parallel processing across distributed nodes.</a:t>
            </a:r>
            <a:endParaRPr lang="en-US" sz="1685"/>
          </a:p>
        </p:txBody>
      </p:sp>
      <p:sp>
        <p:nvSpPr>
          <p:cNvPr id="13" name="Shape 11"/>
          <p:cNvSpPr/>
          <p:nvPr/>
        </p:nvSpPr>
        <p:spPr>
          <a:xfrm>
            <a:off x="748070" y="4038600"/>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2"/>
          <p:cNvSpPr/>
          <p:nvPr/>
        </p:nvSpPr>
        <p:spPr>
          <a:xfrm>
            <a:off x="902851" y="4118729"/>
            <a:ext cx="171212"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3</a:t>
            </a:r>
            <a:endParaRPr lang="en-US" sz="2525"/>
          </a:p>
        </p:txBody>
      </p:sp>
      <p:sp>
        <p:nvSpPr>
          <p:cNvPr id="15" name="Text 13"/>
          <p:cNvSpPr/>
          <p:nvPr/>
        </p:nvSpPr>
        <p:spPr>
          <a:xfrm>
            <a:off x="1442680" y="4038600"/>
            <a:ext cx="2672001"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Lazy Evaluation</a:t>
            </a:r>
            <a:endParaRPr lang="en-US" sz="2105"/>
          </a:p>
        </p:txBody>
      </p:sp>
      <p:sp>
        <p:nvSpPr>
          <p:cNvPr id="16" name="Text 14"/>
          <p:cNvSpPr/>
          <p:nvPr/>
        </p:nvSpPr>
        <p:spPr>
          <a:xfrm>
            <a:off x="1442680" y="4500801"/>
            <a:ext cx="5765721" cy="102584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RDD transformations are lazily evaluated, meaning they are not executed until an action is performed. This optimizes execution by delaying computations until necessary.</a:t>
            </a:r>
            <a:endParaRPr lang="en-US" sz="1685"/>
          </a:p>
        </p:txBody>
      </p:sp>
      <p:sp>
        <p:nvSpPr>
          <p:cNvPr id="17" name="Shape 15"/>
          <p:cNvSpPr/>
          <p:nvPr/>
        </p:nvSpPr>
        <p:spPr>
          <a:xfrm>
            <a:off x="7422118" y="4038600"/>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Text 16"/>
          <p:cNvSpPr/>
          <p:nvPr/>
        </p:nvSpPr>
        <p:spPr>
          <a:xfrm>
            <a:off x="7574994" y="4118729"/>
            <a:ext cx="175022"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4</a:t>
            </a:r>
            <a:endParaRPr lang="en-US" sz="2525"/>
          </a:p>
        </p:txBody>
      </p:sp>
      <p:sp>
        <p:nvSpPr>
          <p:cNvPr id="19" name="Text 17"/>
          <p:cNvSpPr/>
          <p:nvPr/>
        </p:nvSpPr>
        <p:spPr>
          <a:xfrm>
            <a:off x="8116729" y="4038600"/>
            <a:ext cx="2672001"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Cacheable</a:t>
            </a:r>
            <a:endParaRPr lang="en-US" sz="2105"/>
          </a:p>
        </p:txBody>
      </p:sp>
      <p:sp>
        <p:nvSpPr>
          <p:cNvPr id="20" name="Text 18"/>
          <p:cNvSpPr/>
          <p:nvPr/>
        </p:nvSpPr>
        <p:spPr>
          <a:xfrm>
            <a:off x="8116729" y="4500801"/>
            <a:ext cx="5765721" cy="102584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RDDs can be cached in memory for efficient reuse. This is particularly useful for frequently accessed data, reducing redundant computations and improving performance.</a:t>
            </a:r>
            <a:endParaRPr lang="en-US" sz="1685"/>
          </a:p>
        </p:txBody>
      </p:sp>
      <p:sp>
        <p:nvSpPr>
          <p:cNvPr id="21" name="Shape 19"/>
          <p:cNvSpPr/>
          <p:nvPr/>
        </p:nvSpPr>
        <p:spPr>
          <a:xfrm>
            <a:off x="748070" y="5980748"/>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Text 20"/>
          <p:cNvSpPr/>
          <p:nvPr/>
        </p:nvSpPr>
        <p:spPr>
          <a:xfrm>
            <a:off x="901065" y="6060877"/>
            <a:ext cx="174784"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5</a:t>
            </a:r>
            <a:endParaRPr lang="en-US" sz="2525"/>
          </a:p>
        </p:txBody>
      </p:sp>
      <p:sp>
        <p:nvSpPr>
          <p:cNvPr id="23" name="Text 21"/>
          <p:cNvSpPr/>
          <p:nvPr/>
        </p:nvSpPr>
        <p:spPr>
          <a:xfrm>
            <a:off x="1442680" y="5980748"/>
            <a:ext cx="2974538"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Parallel Data Processing</a:t>
            </a:r>
            <a:endParaRPr lang="en-US" sz="2105"/>
          </a:p>
        </p:txBody>
      </p:sp>
      <p:sp>
        <p:nvSpPr>
          <p:cNvPr id="24" name="Text 22"/>
          <p:cNvSpPr/>
          <p:nvPr/>
        </p:nvSpPr>
        <p:spPr>
          <a:xfrm>
            <a:off x="1442680" y="6442948"/>
            <a:ext cx="5765721" cy="102584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RDDs enable parallel processing by distributing data across multiple nodes, enabling faster execution and better resource utilization.</a:t>
            </a:r>
            <a:endParaRPr lang="en-US" sz="1685"/>
          </a:p>
        </p:txBody>
      </p:sp>
      <p:sp>
        <p:nvSpPr>
          <p:cNvPr id="25" name="Shape 23"/>
          <p:cNvSpPr/>
          <p:nvPr/>
        </p:nvSpPr>
        <p:spPr>
          <a:xfrm>
            <a:off x="7422118" y="5980748"/>
            <a:ext cx="480893" cy="480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6" name="Text 24"/>
          <p:cNvSpPr/>
          <p:nvPr/>
        </p:nvSpPr>
        <p:spPr>
          <a:xfrm>
            <a:off x="7565827" y="6060877"/>
            <a:ext cx="193358" cy="3206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25"/>
              </a:lnSpc>
              <a:buNone/>
            </a:pPr>
            <a:r>
              <a:rPr lang="en-US" sz="2525">
                <a:solidFill>
                  <a:srgbClr val="3C3939"/>
                </a:solidFill>
                <a:latin typeface="Raleway" pitchFamily="34" charset="0"/>
                <a:ea typeface="Raleway" pitchFamily="34" charset="-122"/>
                <a:cs typeface="Raleway" pitchFamily="34" charset="-120"/>
              </a:rPr>
              <a:t>6</a:t>
            </a:r>
            <a:endParaRPr lang="en-US" sz="2525"/>
          </a:p>
        </p:txBody>
      </p:sp>
      <p:sp>
        <p:nvSpPr>
          <p:cNvPr id="27" name="Text 25"/>
          <p:cNvSpPr/>
          <p:nvPr/>
        </p:nvSpPr>
        <p:spPr>
          <a:xfrm>
            <a:off x="8116729" y="5980748"/>
            <a:ext cx="2672001" cy="333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30"/>
              </a:lnSpc>
              <a:buNone/>
            </a:pPr>
            <a:r>
              <a:rPr lang="en-US" sz="2105">
                <a:solidFill>
                  <a:srgbClr val="3C3939"/>
                </a:solidFill>
                <a:latin typeface="Raleway" pitchFamily="34" charset="0"/>
                <a:ea typeface="Raleway" pitchFamily="34" charset="-122"/>
                <a:cs typeface="Raleway" pitchFamily="34" charset="-120"/>
              </a:rPr>
              <a:t>Typed</a:t>
            </a:r>
            <a:endParaRPr lang="en-US" sz="2105"/>
          </a:p>
        </p:txBody>
      </p:sp>
      <p:sp>
        <p:nvSpPr>
          <p:cNvPr id="28" name="Text 26"/>
          <p:cNvSpPr/>
          <p:nvPr/>
        </p:nvSpPr>
        <p:spPr>
          <a:xfrm>
            <a:off x="8116729" y="6442948"/>
            <a:ext cx="5765721" cy="68389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95"/>
              </a:lnSpc>
              <a:buNone/>
            </a:pPr>
            <a:r>
              <a:rPr lang="en-US" sz="1685">
                <a:solidFill>
                  <a:srgbClr val="3C3939"/>
                </a:solidFill>
                <a:latin typeface="Roboto" pitchFamily="34" charset="0"/>
                <a:ea typeface="Roboto" pitchFamily="34" charset="-122"/>
                <a:cs typeface="Roboto" pitchFamily="34" charset="-120"/>
              </a:rPr>
              <a:t>RDDs can be typed, allowing for strong type checks and improved data integrity during computations.</a:t>
            </a:r>
            <a:endParaRPr lang="en-US" sz="1685"/>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270046"/>
            <a:ext cx="4919305" cy="3689509"/>
          </a:xfrm>
          <a:prstGeom prst="rect">
            <a:avLst/>
          </a:prstGeom>
        </p:spPr>
      </p:pic>
      <p:sp>
        <p:nvSpPr>
          <p:cNvPr id="6" name="Text 2"/>
          <p:cNvSpPr/>
          <p:nvPr/>
        </p:nvSpPr>
        <p:spPr>
          <a:xfrm>
            <a:off x="793790" y="715923"/>
            <a:ext cx="7556421" cy="1417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Ways to Create Spark RDDs using PySpark</a:t>
            </a:r>
            <a:endParaRPr lang="en-US" sz="4465"/>
          </a:p>
        </p:txBody>
      </p:sp>
      <p:sp>
        <p:nvSpPr>
          <p:cNvPr id="7" name="Shape 3"/>
          <p:cNvSpPr/>
          <p:nvPr/>
        </p:nvSpPr>
        <p:spPr>
          <a:xfrm>
            <a:off x="793790" y="2473643"/>
            <a:ext cx="3664863" cy="2047994"/>
          </a:xfrm>
          <a:prstGeom prst="roundRect">
            <a:avLst>
              <a:gd name="adj" fmla="val 46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 4"/>
          <p:cNvSpPr/>
          <p:nvPr/>
        </p:nvSpPr>
        <p:spPr>
          <a:xfrm>
            <a:off x="1028224" y="270807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From a Python List</a:t>
            </a:r>
            <a:endParaRPr lang="en-US" sz="2235"/>
          </a:p>
        </p:txBody>
      </p:sp>
      <p:sp>
        <p:nvSpPr>
          <p:cNvPr id="9" name="Text 5"/>
          <p:cNvSpPr/>
          <p:nvPr/>
        </p:nvSpPr>
        <p:spPr>
          <a:xfrm>
            <a:off x="1028224" y="3198495"/>
            <a:ext cx="3195995"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Create an RDD directly from a Python list of elements.</a:t>
            </a:r>
            <a:endParaRPr lang="en-US" sz="1785"/>
          </a:p>
        </p:txBody>
      </p:sp>
      <p:sp>
        <p:nvSpPr>
          <p:cNvPr id="10" name="Shape 6"/>
          <p:cNvSpPr/>
          <p:nvPr/>
        </p:nvSpPr>
        <p:spPr>
          <a:xfrm>
            <a:off x="4685467" y="2473643"/>
            <a:ext cx="3664863" cy="2047994"/>
          </a:xfrm>
          <a:prstGeom prst="roundRect">
            <a:avLst>
              <a:gd name="adj" fmla="val 46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 7"/>
          <p:cNvSpPr/>
          <p:nvPr/>
        </p:nvSpPr>
        <p:spPr>
          <a:xfrm>
            <a:off x="4919901" y="270807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From a Text File</a:t>
            </a:r>
            <a:endParaRPr lang="en-US" sz="2235"/>
          </a:p>
        </p:txBody>
      </p:sp>
      <p:sp>
        <p:nvSpPr>
          <p:cNvPr id="12" name="Text 8"/>
          <p:cNvSpPr/>
          <p:nvPr/>
        </p:nvSpPr>
        <p:spPr>
          <a:xfrm>
            <a:off x="4919901" y="3198495"/>
            <a:ext cx="3195995"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Load an RDD from a text file, processing each line as a separate element.</a:t>
            </a:r>
            <a:endParaRPr lang="en-US" sz="1785"/>
          </a:p>
        </p:txBody>
      </p:sp>
      <p:sp>
        <p:nvSpPr>
          <p:cNvPr id="13" name="Shape 9"/>
          <p:cNvSpPr/>
          <p:nvPr/>
        </p:nvSpPr>
        <p:spPr>
          <a:xfrm>
            <a:off x="793790" y="4748451"/>
            <a:ext cx="3664863" cy="2765227"/>
          </a:xfrm>
          <a:prstGeom prst="roundRect">
            <a:avLst>
              <a:gd name="adj" fmla="val 3445"/>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0"/>
          <p:cNvSpPr/>
          <p:nvPr/>
        </p:nvSpPr>
        <p:spPr>
          <a:xfrm>
            <a:off x="1028224" y="4982885"/>
            <a:ext cx="2857024"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From a Sequence File</a:t>
            </a:r>
            <a:endParaRPr lang="en-US" sz="2235"/>
          </a:p>
        </p:txBody>
      </p:sp>
      <p:sp>
        <p:nvSpPr>
          <p:cNvPr id="15" name="Text 11"/>
          <p:cNvSpPr/>
          <p:nvPr/>
        </p:nvSpPr>
        <p:spPr>
          <a:xfrm>
            <a:off x="1028224" y="5473303"/>
            <a:ext cx="3195995"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Read data from a sequence file, which is a binary format commonly used for storing key-value pairs.</a:t>
            </a:r>
            <a:endParaRPr lang="en-US" sz="1785"/>
          </a:p>
        </p:txBody>
      </p:sp>
      <p:sp>
        <p:nvSpPr>
          <p:cNvPr id="16" name="Shape 12"/>
          <p:cNvSpPr/>
          <p:nvPr/>
        </p:nvSpPr>
        <p:spPr>
          <a:xfrm>
            <a:off x="4685467" y="4748451"/>
            <a:ext cx="3664863" cy="2765227"/>
          </a:xfrm>
          <a:prstGeom prst="roundRect">
            <a:avLst>
              <a:gd name="adj" fmla="val 3445"/>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Text 13"/>
          <p:cNvSpPr/>
          <p:nvPr/>
        </p:nvSpPr>
        <p:spPr>
          <a:xfrm>
            <a:off x="4919901" y="4982885"/>
            <a:ext cx="3195995" cy="70866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From an External Dataset</a:t>
            </a:r>
            <a:endParaRPr lang="en-US" sz="2235"/>
          </a:p>
        </p:txBody>
      </p:sp>
      <p:sp>
        <p:nvSpPr>
          <p:cNvPr id="18" name="Text 14"/>
          <p:cNvSpPr/>
          <p:nvPr/>
        </p:nvSpPr>
        <p:spPr>
          <a:xfrm>
            <a:off x="4919901" y="5827633"/>
            <a:ext cx="3195995"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Load data from external sources such as Hive tables, databases, or other file formats.</a:t>
            </a:r>
            <a:endParaRPr lang="en-US" sz="1785"/>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270046"/>
            <a:ext cx="4919305" cy="3689509"/>
          </a:xfrm>
          <a:prstGeom prst="rect">
            <a:avLst/>
          </a:prstGeom>
        </p:spPr>
      </p:pic>
      <p:sp>
        <p:nvSpPr>
          <p:cNvPr id="6" name="Text 2"/>
          <p:cNvSpPr/>
          <p:nvPr/>
        </p:nvSpPr>
        <p:spPr>
          <a:xfrm>
            <a:off x="6280190" y="2328624"/>
            <a:ext cx="7556421" cy="1417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RDD Persistence and Caching</a:t>
            </a:r>
            <a:endParaRPr lang="en-US" sz="4465"/>
          </a:p>
        </p:txBody>
      </p:sp>
      <p:sp>
        <p:nvSpPr>
          <p:cNvPr id="7" name="Text 3"/>
          <p:cNvSpPr/>
          <p:nvPr/>
        </p:nvSpPr>
        <p:spPr>
          <a:xfrm>
            <a:off x="6280190" y="4086344"/>
            <a:ext cx="7556421"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 persistence allows you to store RDDs in memory for efficient reuse. This is useful when the same RDD is needed for multiple operations, reducing redundant data loading and processing. Caching is a form of persistence, but it uses a memory-based approach, providing faster access.</a:t>
            </a:r>
            <a:endParaRPr lang="en-US" sz="1785"/>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9268" y="2323624"/>
            <a:ext cx="5015865" cy="3582233"/>
          </a:xfrm>
          <a:prstGeom prst="rect">
            <a:avLst/>
          </a:prstGeom>
        </p:spPr>
      </p:pic>
      <p:sp>
        <p:nvSpPr>
          <p:cNvPr id="6" name="Text 2"/>
          <p:cNvSpPr/>
          <p:nvPr/>
        </p:nvSpPr>
        <p:spPr>
          <a:xfrm>
            <a:off x="658416" y="1263729"/>
            <a:ext cx="5152668" cy="58793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630"/>
              </a:lnSpc>
              <a:buNone/>
            </a:pPr>
            <a:r>
              <a:rPr lang="en-US" sz="3705">
                <a:solidFill>
                  <a:srgbClr val="1B1B27"/>
                </a:solidFill>
                <a:latin typeface="Raleway" pitchFamily="34" charset="0"/>
                <a:ea typeface="Raleway" pitchFamily="34" charset="-122"/>
                <a:cs typeface="Raleway" pitchFamily="34" charset="-120"/>
              </a:rPr>
              <a:t>RDD Persistence Levels</a:t>
            </a:r>
            <a:endParaRPr lang="en-US" sz="3705"/>
          </a:p>
        </p:txBody>
      </p:sp>
      <p:sp>
        <p:nvSpPr>
          <p:cNvPr id="7" name="Shape 3"/>
          <p:cNvSpPr/>
          <p:nvPr/>
        </p:nvSpPr>
        <p:spPr>
          <a:xfrm>
            <a:off x="658416" y="2133838"/>
            <a:ext cx="7827169" cy="4832033"/>
          </a:xfrm>
          <a:prstGeom prst="roundRect">
            <a:avLst>
              <a:gd name="adj" fmla="val 1635"/>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666036" y="2141458"/>
            <a:ext cx="7811929" cy="842963"/>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854154" y="2261949"/>
            <a:ext cx="3525917" cy="3009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MEMORY_ONLY</a:t>
            </a:r>
            <a:endParaRPr lang="en-US" sz="1480"/>
          </a:p>
        </p:txBody>
      </p:sp>
      <p:sp>
        <p:nvSpPr>
          <p:cNvPr id="10" name="Text 6"/>
          <p:cNvSpPr/>
          <p:nvPr/>
        </p:nvSpPr>
        <p:spPr>
          <a:xfrm>
            <a:off x="4763929" y="2261949"/>
            <a:ext cx="3525917" cy="60198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Stores the RDD in memory only, potentially leading to data loss if the executor fails.</a:t>
            </a:r>
            <a:endParaRPr lang="en-US" sz="1480"/>
          </a:p>
        </p:txBody>
      </p:sp>
      <p:sp>
        <p:nvSpPr>
          <p:cNvPr id="11" name="Shape 7"/>
          <p:cNvSpPr/>
          <p:nvPr/>
        </p:nvSpPr>
        <p:spPr>
          <a:xfrm>
            <a:off x="666036" y="2984421"/>
            <a:ext cx="7811929" cy="1143953"/>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8"/>
          <p:cNvSpPr/>
          <p:nvPr/>
        </p:nvSpPr>
        <p:spPr>
          <a:xfrm>
            <a:off x="854154" y="3104912"/>
            <a:ext cx="3525917" cy="3009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MEMORY_AND_DISK</a:t>
            </a:r>
            <a:endParaRPr lang="en-US" sz="1480"/>
          </a:p>
        </p:txBody>
      </p:sp>
      <p:sp>
        <p:nvSpPr>
          <p:cNvPr id="13" name="Text 9"/>
          <p:cNvSpPr/>
          <p:nvPr/>
        </p:nvSpPr>
        <p:spPr>
          <a:xfrm>
            <a:off x="4763929" y="3104912"/>
            <a:ext cx="3525917" cy="90297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Stores the RDD in memory; if memory runs out, it spills to disk, preserving data even if executors fail.</a:t>
            </a:r>
            <a:endParaRPr lang="en-US" sz="1480"/>
          </a:p>
        </p:txBody>
      </p:sp>
      <p:sp>
        <p:nvSpPr>
          <p:cNvPr id="14" name="Shape 10"/>
          <p:cNvSpPr/>
          <p:nvPr/>
        </p:nvSpPr>
        <p:spPr>
          <a:xfrm>
            <a:off x="666036" y="4128373"/>
            <a:ext cx="7811929" cy="842963"/>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1"/>
          <p:cNvSpPr/>
          <p:nvPr/>
        </p:nvSpPr>
        <p:spPr>
          <a:xfrm>
            <a:off x="854154" y="4248864"/>
            <a:ext cx="3525917" cy="3009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MEMORY_ONLY_SER</a:t>
            </a:r>
            <a:endParaRPr lang="en-US" sz="1480"/>
          </a:p>
        </p:txBody>
      </p:sp>
      <p:sp>
        <p:nvSpPr>
          <p:cNvPr id="16" name="Text 12"/>
          <p:cNvSpPr/>
          <p:nvPr/>
        </p:nvSpPr>
        <p:spPr>
          <a:xfrm>
            <a:off x="4763929" y="4248864"/>
            <a:ext cx="3525917" cy="60198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Stores the RDD in memory, serializing it for more efficient memory usage.</a:t>
            </a:r>
            <a:endParaRPr lang="en-US" sz="1480"/>
          </a:p>
        </p:txBody>
      </p:sp>
      <p:sp>
        <p:nvSpPr>
          <p:cNvPr id="17" name="Shape 13"/>
          <p:cNvSpPr/>
          <p:nvPr/>
        </p:nvSpPr>
        <p:spPr>
          <a:xfrm>
            <a:off x="666036" y="4971336"/>
            <a:ext cx="7811929" cy="1143953"/>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Text 14"/>
          <p:cNvSpPr/>
          <p:nvPr/>
        </p:nvSpPr>
        <p:spPr>
          <a:xfrm>
            <a:off x="854154" y="5091827"/>
            <a:ext cx="3525917" cy="3009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MEMORY_AND_DISK_SER</a:t>
            </a:r>
            <a:endParaRPr lang="en-US" sz="1480"/>
          </a:p>
        </p:txBody>
      </p:sp>
      <p:sp>
        <p:nvSpPr>
          <p:cNvPr id="19" name="Text 15"/>
          <p:cNvSpPr/>
          <p:nvPr/>
        </p:nvSpPr>
        <p:spPr>
          <a:xfrm>
            <a:off x="4763929" y="5091827"/>
            <a:ext cx="3525917" cy="90297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Stores the RDD in memory, serializing it for more efficient memory usage; if memory runs out, it spills to disk.</a:t>
            </a:r>
            <a:endParaRPr lang="en-US" sz="1480"/>
          </a:p>
        </p:txBody>
      </p:sp>
      <p:sp>
        <p:nvSpPr>
          <p:cNvPr id="20" name="Shape 16"/>
          <p:cNvSpPr/>
          <p:nvPr/>
        </p:nvSpPr>
        <p:spPr>
          <a:xfrm>
            <a:off x="666036" y="6115288"/>
            <a:ext cx="7811929" cy="842963"/>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Text 17"/>
          <p:cNvSpPr/>
          <p:nvPr/>
        </p:nvSpPr>
        <p:spPr>
          <a:xfrm>
            <a:off x="854154" y="6235779"/>
            <a:ext cx="3525917" cy="3009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DISK_ONLY</a:t>
            </a:r>
            <a:endParaRPr lang="en-US" sz="1480"/>
          </a:p>
        </p:txBody>
      </p:sp>
      <p:sp>
        <p:nvSpPr>
          <p:cNvPr id="22" name="Text 18"/>
          <p:cNvSpPr/>
          <p:nvPr/>
        </p:nvSpPr>
        <p:spPr>
          <a:xfrm>
            <a:off x="4763929" y="6235779"/>
            <a:ext cx="3525917" cy="60198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70"/>
              </a:lnSpc>
              <a:buNone/>
            </a:pPr>
            <a:r>
              <a:rPr lang="en-US" sz="1480">
                <a:solidFill>
                  <a:srgbClr val="3C3939"/>
                </a:solidFill>
                <a:latin typeface="Roboto" pitchFamily="34" charset="0"/>
                <a:ea typeface="Roboto" pitchFamily="34" charset="-122"/>
                <a:cs typeface="Roboto" pitchFamily="34" charset="-120"/>
              </a:rPr>
              <a:t>Stores the RDD on disk only, suitable for large datasets that don't fit in memory.</a:t>
            </a:r>
            <a:endParaRPr lang="en-US" sz="1480"/>
          </a:p>
        </p:txBody>
      </p:sp>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270046"/>
            <a:ext cx="4919305" cy="3689509"/>
          </a:xfrm>
          <a:prstGeom prst="rect">
            <a:avLst/>
          </a:prstGeom>
        </p:spPr>
      </p:pic>
      <p:sp>
        <p:nvSpPr>
          <p:cNvPr id="6" name="Text 2"/>
          <p:cNvSpPr/>
          <p:nvPr/>
        </p:nvSpPr>
        <p:spPr>
          <a:xfrm>
            <a:off x="793790" y="1098232"/>
            <a:ext cx="7556421" cy="212633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Operations on RDDs: Action and Transformation Flow Diagram</a:t>
            </a:r>
            <a:endParaRPr lang="en-US" sz="4465"/>
          </a:p>
        </p:txBody>
      </p:sp>
      <p:sp>
        <p:nvSpPr>
          <p:cNvPr id="7" name="Shape 3"/>
          <p:cNvSpPr/>
          <p:nvPr/>
        </p:nvSpPr>
        <p:spPr>
          <a:xfrm>
            <a:off x="1118711" y="3564731"/>
            <a:ext cx="30480" cy="3566517"/>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1358622" y="4059793"/>
            <a:ext cx="793790" cy="30480"/>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5"/>
          <p:cNvSpPr/>
          <p:nvPr/>
        </p:nvSpPr>
        <p:spPr>
          <a:xfrm>
            <a:off x="878800" y="3819882"/>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6"/>
          <p:cNvSpPr/>
          <p:nvPr/>
        </p:nvSpPr>
        <p:spPr>
          <a:xfrm>
            <a:off x="1061085" y="3904893"/>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11" name="Text 7"/>
          <p:cNvSpPr/>
          <p:nvPr/>
        </p:nvSpPr>
        <p:spPr>
          <a:xfrm>
            <a:off x="2381488" y="3791545"/>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Transformations</a:t>
            </a:r>
            <a:endParaRPr lang="en-US" sz="2235"/>
          </a:p>
        </p:txBody>
      </p:sp>
      <p:sp>
        <p:nvSpPr>
          <p:cNvPr id="12" name="Text 8"/>
          <p:cNvSpPr/>
          <p:nvPr/>
        </p:nvSpPr>
        <p:spPr>
          <a:xfrm>
            <a:off x="2381488" y="4281964"/>
            <a:ext cx="596872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These operations transform an RDD into a new RDD without immediate execution.</a:t>
            </a:r>
            <a:endParaRPr lang="en-US" sz="1785"/>
          </a:p>
        </p:txBody>
      </p:sp>
      <p:sp>
        <p:nvSpPr>
          <p:cNvPr id="13" name="Shape 9"/>
          <p:cNvSpPr/>
          <p:nvPr/>
        </p:nvSpPr>
        <p:spPr>
          <a:xfrm>
            <a:off x="1358622" y="5956459"/>
            <a:ext cx="793790" cy="30480"/>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Shape 10"/>
          <p:cNvSpPr/>
          <p:nvPr/>
        </p:nvSpPr>
        <p:spPr>
          <a:xfrm>
            <a:off x="878800" y="5716548"/>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1"/>
          <p:cNvSpPr/>
          <p:nvPr/>
        </p:nvSpPr>
        <p:spPr>
          <a:xfrm>
            <a:off x="1045250" y="5801558"/>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6" name="Text 12"/>
          <p:cNvSpPr/>
          <p:nvPr/>
        </p:nvSpPr>
        <p:spPr>
          <a:xfrm>
            <a:off x="2381488" y="5688211"/>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Actions</a:t>
            </a:r>
            <a:endParaRPr lang="en-US" sz="2235"/>
          </a:p>
        </p:txBody>
      </p:sp>
      <p:sp>
        <p:nvSpPr>
          <p:cNvPr id="17" name="Text 13"/>
          <p:cNvSpPr/>
          <p:nvPr/>
        </p:nvSpPr>
        <p:spPr>
          <a:xfrm>
            <a:off x="2381488" y="6178629"/>
            <a:ext cx="596872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These operations trigger computations on an RDD and return a result, like a value or a collection.</a:t>
            </a:r>
            <a:endParaRPr lang="en-US" sz="1785"/>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309568"/>
            <a:ext cx="12108418"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Narrow Transformations in RDD with Examples</a:t>
            </a:r>
            <a:endParaRPr lang="en-US" sz="4465"/>
          </a:p>
        </p:txBody>
      </p:sp>
      <p:sp>
        <p:nvSpPr>
          <p:cNvPr id="5" name="Text 3"/>
          <p:cNvSpPr/>
          <p:nvPr/>
        </p:nvSpPr>
        <p:spPr>
          <a:xfrm>
            <a:off x="793790" y="258532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map()</a:t>
            </a:r>
            <a:endParaRPr lang="en-US" sz="2235"/>
          </a:p>
        </p:txBody>
      </p:sp>
      <p:sp>
        <p:nvSpPr>
          <p:cNvPr id="6" name="Text 4"/>
          <p:cNvSpPr/>
          <p:nvPr/>
        </p:nvSpPr>
        <p:spPr>
          <a:xfrm>
            <a:off x="793790" y="3166467"/>
            <a:ext cx="3978116"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Applies a function to each element of the RDD.</a:t>
            </a:r>
            <a:endParaRPr lang="en-US" sz="1785"/>
          </a:p>
        </p:txBody>
      </p:sp>
      <p:sp>
        <p:nvSpPr>
          <p:cNvPr id="7" name="Shape 5"/>
          <p:cNvSpPr/>
          <p:nvPr/>
        </p:nvSpPr>
        <p:spPr>
          <a:xfrm>
            <a:off x="793790" y="4147423"/>
            <a:ext cx="3978116" cy="1791652"/>
          </a:xfrm>
          <a:prstGeom prst="roundRect">
            <a:avLst>
              <a:gd name="adj" fmla="val 531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6"/>
          <p:cNvSpPr/>
          <p:nvPr/>
        </p:nvSpPr>
        <p:spPr>
          <a:xfrm>
            <a:off x="782479" y="4147423"/>
            <a:ext cx="4000738" cy="1791652"/>
          </a:xfrm>
          <a:prstGeom prst="roundRect">
            <a:avLst>
              <a:gd name="adj" fmla="val 1899"/>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1009293" y="4317444"/>
            <a:ext cx="354711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rdd = sc.parallelize([1, 2, 3])\nmapped_rdd = rdd.map(lambda x: x * 2)\nprint(mapped_rdd.collect())</a:t>
            </a:r>
            <a:endParaRPr lang="en-US" sz="1785"/>
          </a:p>
        </p:txBody>
      </p:sp>
      <p:sp>
        <p:nvSpPr>
          <p:cNvPr id="10" name="Text 8"/>
          <p:cNvSpPr/>
          <p:nvPr/>
        </p:nvSpPr>
        <p:spPr>
          <a:xfrm>
            <a:off x="5332928" y="258532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filter()</a:t>
            </a:r>
            <a:endParaRPr lang="en-US" sz="2235"/>
          </a:p>
        </p:txBody>
      </p:sp>
      <p:sp>
        <p:nvSpPr>
          <p:cNvPr id="11" name="Text 9"/>
          <p:cNvSpPr/>
          <p:nvPr/>
        </p:nvSpPr>
        <p:spPr>
          <a:xfrm>
            <a:off x="5332928" y="3166467"/>
            <a:ext cx="3978116"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Filters elements based on a condition.</a:t>
            </a:r>
            <a:endParaRPr lang="en-US" sz="1785"/>
          </a:p>
        </p:txBody>
      </p:sp>
      <p:sp>
        <p:nvSpPr>
          <p:cNvPr id="12" name="Shape 10"/>
          <p:cNvSpPr/>
          <p:nvPr/>
        </p:nvSpPr>
        <p:spPr>
          <a:xfrm>
            <a:off x="5332928" y="3784521"/>
            <a:ext cx="3978116" cy="1791652"/>
          </a:xfrm>
          <a:prstGeom prst="roundRect">
            <a:avLst>
              <a:gd name="adj" fmla="val 531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Shape 11"/>
          <p:cNvSpPr/>
          <p:nvPr/>
        </p:nvSpPr>
        <p:spPr>
          <a:xfrm>
            <a:off x="5321618" y="3784521"/>
            <a:ext cx="4000738" cy="1791652"/>
          </a:xfrm>
          <a:prstGeom prst="roundRect">
            <a:avLst>
              <a:gd name="adj" fmla="val 1899"/>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2"/>
          <p:cNvSpPr/>
          <p:nvPr/>
        </p:nvSpPr>
        <p:spPr>
          <a:xfrm>
            <a:off x="5548432" y="3954542"/>
            <a:ext cx="354711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rdd = sc.parallelize([1, 2, 3, 4, 5])\nfiltered_rdd = rdd.filter(lambda x: x &gt; 2)\nprint(filtered_rdd.collect())</a:t>
            </a:r>
            <a:endParaRPr lang="en-US" sz="1785"/>
          </a:p>
        </p:txBody>
      </p:sp>
      <p:sp>
        <p:nvSpPr>
          <p:cNvPr id="15" name="Text 13"/>
          <p:cNvSpPr/>
          <p:nvPr/>
        </p:nvSpPr>
        <p:spPr>
          <a:xfrm>
            <a:off x="9872067" y="258532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flatMap()</a:t>
            </a:r>
            <a:endParaRPr lang="en-US" sz="2235"/>
          </a:p>
        </p:txBody>
      </p:sp>
      <p:sp>
        <p:nvSpPr>
          <p:cNvPr id="16" name="Text 14"/>
          <p:cNvSpPr/>
          <p:nvPr/>
        </p:nvSpPr>
        <p:spPr>
          <a:xfrm>
            <a:off x="9872067" y="3166467"/>
            <a:ext cx="3978116"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Applies a function that can return multiple elements for each input element.</a:t>
            </a:r>
            <a:endParaRPr lang="en-US" sz="1785"/>
          </a:p>
        </p:txBody>
      </p:sp>
      <p:sp>
        <p:nvSpPr>
          <p:cNvPr id="17" name="Shape 15"/>
          <p:cNvSpPr/>
          <p:nvPr/>
        </p:nvSpPr>
        <p:spPr>
          <a:xfrm>
            <a:off x="9872067" y="4510326"/>
            <a:ext cx="3978116" cy="2154555"/>
          </a:xfrm>
          <a:prstGeom prst="roundRect">
            <a:avLst>
              <a:gd name="adj" fmla="val 4422"/>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Shape 16"/>
          <p:cNvSpPr/>
          <p:nvPr/>
        </p:nvSpPr>
        <p:spPr>
          <a:xfrm>
            <a:off x="9860756" y="4510326"/>
            <a:ext cx="4000738" cy="2154555"/>
          </a:xfrm>
          <a:prstGeom prst="roundRect">
            <a:avLst>
              <a:gd name="adj" fmla="val 1579"/>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7"/>
          <p:cNvSpPr/>
          <p:nvPr/>
        </p:nvSpPr>
        <p:spPr>
          <a:xfrm>
            <a:off x="10087570" y="4680347"/>
            <a:ext cx="3547110"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rdd = sc.parallelize(["hello", "world"])\nflat_mapped_rdd = rdd.flatMap(lambda x: list(x))\nprint(flat_mapped_rdd.collect())</a:t>
            </a:r>
            <a:endParaRPr lang="en-US" sz="1785"/>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838"/>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1805345" y="458272"/>
            <a:ext cx="8524994" cy="52066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100"/>
              </a:lnSpc>
              <a:buNone/>
            </a:pPr>
            <a:r>
              <a:rPr lang="en-US" sz="3280">
                <a:solidFill>
                  <a:srgbClr val="1B1B27"/>
                </a:solidFill>
                <a:latin typeface="Raleway" pitchFamily="34" charset="0"/>
                <a:ea typeface="Raleway" pitchFamily="34" charset="-122"/>
                <a:cs typeface="Raleway" pitchFamily="34" charset="-120"/>
              </a:rPr>
              <a:t>Wide Transformations in RDD with Examples</a:t>
            </a:r>
            <a:endParaRPr lang="en-US" sz="3280"/>
          </a:p>
        </p:txBody>
      </p:sp>
      <p:sp>
        <p:nvSpPr>
          <p:cNvPr id="5" name="Text 3"/>
          <p:cNvSpPr/>
          <p:nvPr/>
        </p:nvSpPr>
        <p:spPr>
          <a:xfrm>
            <a:off x="1805345" y="1228844"/>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reduceByKey()</a:t>
            </a:r>
            <a:endParaRPr lang="en-US" sz="1640"/>
          </a:p>
        </p:txBody>
      </p:sp>
      <p:sp>
        <p:nvSpPr>
          <p:cNvPr id="6" name="Text 4"/>
          <p:cNvSpPr/>
          <p:nvPr/>
        </p:nvSpPr>
        <p:spPr>
          <a:xfrm>
            <a:off x="1805345" y="1739146"/>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Groups elements by key and applies a reduction function.</a:t>
            </a:r>
            <a:endParaRPr lang="en-US" sz="1310"/>
          </a:p>
        </p:txBody>
      </p:sp>
      <p:sp>
        <p:nvSpPr>
          <p:cNvPr id="7" name="Shape 5"/>
          <p:cNvSpPr/>
          <p:nvPr/>
        </p:nvSpPr>
        <p:spPr>
          <a:xfrm>
            <a:off x="1805345" y="2193250"/>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6"/>
          <p:cNvSpPr/>
          <p:nvPr/>
        </p:nvSpPr>
        <p:spPr>
          <a:xfrm>
            <a:off x="1797129" y="2193250"/>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1963698" y="2318147"/>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 = sc.parallelize([('a', 1), ('b', 2), ('a', 3)])</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reduced_rdd = rdd.reduceByKey(lambda x, y: x + y)</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print(reduced_rdd.collect())</a:t>
            </a:r>
            <a:endParaRPr lang="en-US" sz="1310"/>
          </a:p>
        </p:txBody>
      </p:sp>
      <p:sp>
        <p:nvSpPr>
          <p:cNvPr id="10" name="Text 8"/>
          <p:cNvSpPr/>
          <p:nvPr/>
        </p:nvSpPr>
        <p:spPr>
          <a:xfrm>
            <a:off x="1805345" y="3493056"/>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join()</a:t>
            </a:r>
            <a:endParaRPr lang="en-US" sz="1640"/>
          </a:p>
        </p:txBody>
      </p:sp>
      <p:sp>
        <p:nvSpPr>
          <p:cNvPr id="11" name="Text 9"/>
          <p:cNvSpPr/>
          <p:nvPr/>
        </p:nvSpPr>
        <p:spPr>
          <a:xfrm>
            <a:off x="1805345" y="4003358"/>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Joins two RDDs based on a common key.</a:t>
            </a:r>
            <a:endParaRPr lang="en-US" sz="1310"/>
          </a:p>
        </p:txBody>
      </p:sp>
      <p:sp>
        <p:nvSpPr>
          <p:cNvPr id="12" name="Shape 10"/>
          <p:cNvSpPr/>
          <p:nvPr/>
        </p:nvSpPr>
        <p:spPr>
          <a:xfrm>
            <a:off x="1805345" y="4457462"/>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Shape 11"/>
          <p:cNvSpPr/>
          <p:nvPr/>
        </p:nvSpPr>
        <p:spPr>
          <a:xfrm>
            <a:off x="1797129" y="4457462"/>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2"/>
          <p:cNvSpPr/>
          <p:nvPr/>
        </p:nvSpPr>
        <p:spPr>
          <a:xfrm>
            <a:off x="1963698" y="4582358"/>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rdd1 = sc.parallelize([('a', 1), ('b', 2)])</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rdd2 = sc.parallelize([('a', 3), ('c', 4)])</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joined_rdd = rdd1.join(rdd2)\nprint(joined_rdd.collect())</a:t>
            </a:r>
            <a:endParaRPr lang="en-US" sz="1310"/>
          </a:p>
        </p:txBody>
      </p:sp>
      <p:sp>
        <p:nvSpPr>
          <p:cNvPr id="15" name="Text 13"/>
          <p:cNvSpPr/>
          <p:nvPr/>
        </p:nvSpPr>
        <p:spPr>
          <a:xfrm>
            <a:off x="1805345" y="5757267"/>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groupByKey()</a:t>
            </a:r>
            <a:endParaRPr lang="en-US" sz="1640"/>
          </a:p>
        </p:txBody>
      </p:sp>
      <p:sp>
        <p:nvSpPr>
          <p:cNvPr id="16" name="Text 14"/>
          <p:cNvSpPr/>
          <p:nvPr/>
        </p:nvSpPr>
        <p:spPr>
          <a:xfrm>
            <a:off x="1805345" y="6267569"/>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Groups elements by key, creating an Iterable of values for each key.</a:t>
            </a:r>
            <a:endParaRPr lang="en-US" sz="1310"/>
          </a:p>
        </p:txBody>
      </p:sp>
      <p:sp>
        <p:nvSpPr>
          <p:cNvPr id="17" name="Shape 15"/>
          <p:cNvSpPr/>
          <p:nvPr/>
        </p:nvSpPr>
        <p:spPr>
          <a:xfrm>
            <a:off x="1805345" y="6721673"/>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Shape 16"/>
          <p:cNvSpPr/>
          <p:nvPr/>
        </p:nvSpPr>
        <p:spPr>
          <a:xfrm>
            <a:off x="1797129" y="6721673"/>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7"/>
          <p:cNvSpPr/>
          <p:nvPr/>
        </p:nvSpPr>
        <p:spPr>
          <a:xfrm>
            <a:off x="1963698" y="6846570"/>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 = sc.parallelize([('a', 1), ('b', 2), ('a', 3)])</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grouped_rdd = rdd.groupByKey()</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print(grouped_rdd.collect())</a:t>
            </a:r>
            <a:endParaRPr lang="en-US" sz="1310"/>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838"/>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1805345" y="458272"/>
            <a:ext cx="8879800" cy="52066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100"/>
              </a:lnSpc>
              <a:buNone/>
            </a:pPr>
            <a:r>
              <a:rPr lang="en-US" sz="3280">
                <a:solidFill>
                  <a:srgbClr val="1B1B27"/>
                </a:solidFill>
                <a:latin typeface="Raleway" pitchFamily="34" charset="0"/>
                <a:ea typeface="Raleway" pitchFamily="34" charset="-122"/>
                <a:cs typeface="Raleway" pitchFamily="34" charset="-120"/>
              </a:rPr>
              <a:t>Transformations on Paired RDDs with Example</a:t>
            </a:r>
            <a:endParaRPr lang="en-US" sz="3280"/>
          </a:p>
        </p:txBody>
      </p:sp>
      <p:sp>
        <p:nvSpPr>
          <p:cNvPr id="5" name="Text 3"/>
          <p:cNvSpPr/>
          <p:nvPr/>
        </p:nvSpPr>
        <p:spPr>
          <a:xfrm>
            <a:off x="1805345" y="1228844"/>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mapToPair()</a:t>
            </a:r>
            <a:endParaRPr lang="en-US" sz="1640"/>
          </a:p>
        </p:txBody>
      </p:sp>
      <p:sp>
        <p:nvSpPr>
          <p:cNvPr id="6" name="Text 4"/>
          <p:cNvSpPr/>
          <p:nvPr/>
        </p:nvSpPr>
        <p:spPr>
          <a:xfrm>
            <a:off x="1805345" y="1739146"/>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Transforms each element of an RDD into a key-value pair.</a:t>
            </a:r>
            <a:endParaRPr lang="en-US" sz="1310"/>
          </a:p>
        </p:txBody>
      </p:sp>
      <p:sp>
        <p:nvSpPr>
          <p:cNvPr id="7" name="Shape 5"/>
          <p:cNvSpPr/>
          <p:nvPr/>
        </p:nvSpPr>
        <p:spPr>
          <a:xfrm>
            <a:off x="1805345" y="2193250"/>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6"/>
          <p:cNvSpPr/>
          <p:nvPr/>
        </p:nvSpPr>
        <p:spPr>
          <a:xfrm>
            <a:off x="1797129" y="2193250"/>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1963698" y="2318147"/>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 = sc.parallelize([1, 2, 3])</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paired_rdd = rdd.mapToPair(lambda x: (x, x * 2))</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print(paired_rdd.collect())</a:t>
            </a:r>
            <a:endParaRPr lang="en-US" sz="1310"/>
          </a:p>
        </p:txBody>
      </p:sp>
      <p:sp>
        <p:nvSpPr>
          <p:cNvPr id="10" name="Text 8"/>
          <p:cNvSpPr/>
          <p:nvPr/>
        </p:nvSpPr>
        <p:spPr>
          <a:xfrm>
            <a:off x="1805345" y="3493056"/>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sortByKey()</a:t>
            </a:r>
            <a:endParaRPr lang="en-US" sz="1640"/>
          </a:p>
        </p:txBody>
      </p:sp>
      <p:sp>
        <p:nvSpPr>
          <p:cNvPr id="11" name="Text 9"/>
          <p:cNvSpPr/>
          <p:nvPr/>
        </p:nvSpPr>
        <p:spPr>
          <a:xfrm>
            <a:off x="1805345" y="4003358"/>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Sorts an RDD by key.</a:t>
            </a:r>
            <a:endParaRPr lang="en-US" sz="1310"/>
          </a:p>
        </p:txBody>
      </p:sp>
      <p:sp>
        <p:nvSpPr>
          <p:cNvPr id="12" name="Shape 10"/>
          <p:cNvSpPr/>
          <p:nvPr/>
        </p:nvSpPr>
        <p:spPr>
          <a:xfrm>
            <a:off x="1805345" y="4457462"/>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Shape 11"/>
          <p:cNvSpPr/>
          <p:nvPr/>
        </p:nvSpPr>
        <p:spPr>
          <a:xfrm>
            <a:off x="1797129" y="4457462"/>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2"/>
          <p:cNvSpPr/>
          <p:nvPr/>
        </p:nvSpPr>
        <p:spPr>
          <a:xfrm>
            <a:off x="1963698" y="4582358"/>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 = sc.parallelize([('b', 2), ('a', 1), ('c', 3)])</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sorted_rdd = rdd.sortByKey()</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print(sorted_rdd.collect())</a:t>
            </a:r>
            <a:endParaRPr lang="en-US" sz="1310"/>
          </a:p>
        </p:txBody>
      </p:sp>
      <p:sp>
        <p:nvSpPr>
          <p:cNvPr id="15" name="Text 13"/>
          <p:cNvSpPr/>
          <p:nvPr/>
        </p:nvSpPr>
        <p:spPr>
          <a:xfrm>
            <a:off x="1805345" y="5757267"/>
            <a:ext cx="2082998" cy="26039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50"/>
              </a:lnSpc>
              <a:buNone/>
            </a:pPr>
            <a:r>
              <a:rPr lang="en-US" sz="1640">
                <a:solidFill>
                  <a:srgbClr val="1B1B27"/>
                </a:solidFill>
                <a:latin typeface="Raleway" pitchFamily="34" charset="0"/>
                <a:ea typeface="Raleway" pitchFamily="34" charset="-122"/>
                <a:cs typeface="Raleway" pitchFamily="34" charset="-120"/>
              </a:rPr>
              <a:t>cogroup()</a:t>
            </a:r>
            <a:endParaRPr lang="en-US" sz="1640"/>
          </a:p>
        </p:txBody>
      </p:sp>
      <p:sp>
        <p:nvSpPr>
          <p:cNvPr id="16" name="Text 14"/>
          <p:cNvSpPr/>
          <p:nvPr/>
        </p:nvSpPr>
        <p:spPr>
          <a:xfrm>
            <a:off x="1805345" y="6267569"/>
            <a:ext cx="11019592" cy="2667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latin typeface="Roboto" pitchFamily="34" charset="0"/>
                <a:ea typeface="Roboto" pitchFamily="34" charset="-122"/>
                <a:cs typeface="Roboto" pitchFamily="34" charset="-120"/>
              </a:rPr>
              <a:t>Groups elements from two RDDs based on a common key, creating an Iterable of values for each key from both RDDs.</a:t>
            </a:r>
            <a:endParaRPr lang="en-US" sz="1310"/>
          </a:p>
        </p:txBody>
      </p:sp>
      <p:sp>
        <p:nvSpPr>
          <p:cNvPr id="17" name="Shape 15"/>
          <p:cNvSpPr/>
          <p:nvPr/>
        </p:nvSpPr>
        <p:spPr>
          <a:xfrm>
            <a:off x="1805345" y="6721673"/>
            <a:ext cx="11019592" cy="1049893"/>
          </a:xfrm>
          <a:prstGeom prst="roundRect">
            <a:avLst>
              <a:gd name="adj" fmla="val 6667"/>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Shape 16"/>
          <p:cNvSpPr/>
          <p:nvPr/>
        </p:nvSpPr>
        <p:spPr>
          <a:xfrm>
            <a:off x="1797129" y="6721673"/>
            <a:ext cx="11036022" cy="1049893"/>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7"/>
          <p:cNvSpPr/>
          <p:nvPr/>
        </p:nvSpPr>
        <p:spPr>
          <a:xfrm>
            <a:off x="1963698" y="6846570"/>
            <a:ext cx="10702885" cy="80010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rdd1 = sc.parallelize([('a', 1), ('b', 2)])</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rdd2 = sc.parallelize([('a', 3), ('c', 4)])</a:t>
            </a:r>
            <a:endParaRPr lang="en-US" sz="1310"/>
          </a:p>
          <a:p>
            <a:pPr marL="0" indent="0">
              <a:lnSpc>
                <a:spcPts val="2100"/>
              </a:lnSpc>
              <a:buNone/>
            </a:pPr>
            <a:r>
              <a:rPr lang="en-US" sz="1310">
                <a:solidFill>
                  <a:srgbClr val="3C3939"/>
                </a:solidFill>
                <a:highlight>
                  <a:srgbClr val="E1E1EA"/>
                </a:highlight>
                <a:latin typeface="Consolas" pitchFamily="34" charset="0"/>
                <a:ea typeface="Consolas" pitchFamily="34" charset="-122"/>
                <a:cs typeface="Consolas" pitchFamily="34" charset="-120"/>
              </a:rPr>
              <a:t>cogrouped_rdd = rdd1.cogroup(rdd2)\nprint(cogrouped_rdd.collect())</a:t>
            </a:r>
            <a:endParaRPr lang="en-US" sz="1310"/>
          </a:p>
        </p:txBody>
      </p:sp>
      <p:pic>
        <p:nvPicPr>
          <p:cNvPr id="20" name="Image 0" descr="preencoded.png">
            <a:hlinkClick r:id="rId4"/>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1486733"/>
            <a:ext cx="7556421" cy="1417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RDD Lineage with Example Code of debugString</a:t>
            </a:r>
            <a:endParaRPr lang="en-US" sz="4465"/>
          </a:p>
        </p:txBody>
      </p:sp>
      <p:sp>
        <p:nvSpPr>
          <p:cNvPr id="6" name="Text 3"/>
          <p:cNvSpPr/>
          <p:nvPr/>
        </p:nvSpPr>
        <p:spPr>
          <a:xfrm>
            <a:off x="6280190" y="3244453"/>
            <a:ext cx="7556421"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 lineage represents the dependencies between RDDs, showing how they are derived from one another. This lineage information is crucial for optimization and fault tolerance in Spark. The `debugString()` method provides a textual representation of an RDD's lineage, allowing you to understand its creation and transformation history.</a:t>
            </a:r>
            <a:endParaRPr lang="en-US" sz="1785"/>
          </a:p>
        </p:txBody>
      </p:sp>
      <p:sp>
        <p:nvSpPr>
          <p:cNvPr id="7" name="Shape 4"/>
          <p:cNvSpPr/>
          <p:nvPr/>
        </p:nvSpPr>
        <p:spPr>
          <a:xfrm>
            <a:off x="6280190" y="5314117"/>
            <a:ext cx="7556421" cy="1428750"/>
          </a:xfrm>
          <a:prstGeom prst="roundRect">
            <a:avLst>
              <a:gd name="adj" fmla="val 6668"/>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5"/>
          <p:cNvSpPr/>
          <p:nvPr/>
        </p:nvSpPr>
        <p:spPr>
          <a:xfrm>
            <a:off x="6268879" y="5314117"/>
            <a:ext cx="7579043" cy="1428750"/>
          </a:xfrm>
          <a:prstGeom prst="roundRect">
            <a:avLst>
              <a:gd name="adj" fmla="val 2381"/>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6"/>
          <p:cNvSpPr/>
          <p:nvPr/>
        </p:nvSpPr>
        <p:spPr>
          <a:xfrm>
            <a:off x="6495693" y="5484138"/>
            <a:ext cx="7125414"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rdd = sc.parallelize([1, 2, 3])</a:t>
            </a:r>
            <a:endParaRPr lang="en-US" sz="1785"/>
          </a:p>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mapped_rdd = rdd.map(lambda x: x * 2)</a:t>
            </a:r>
            <a:endParaRPr lang="en-US" sz="1785"/>
          </a:p>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print(mapped_rdd.toDebugString())</a:t>
            </a:r>
            <a:endParaRPr lang="en-US" sz="1785"/>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579489"/>
            <a:ext cx="4919305" cy="3070503"/>
          </a:xfrm>
          <a:prstGeom prst="rect">
            <a:avLst/>
          </a:prstGeom>
        </p:spPr>
      </p:pic>
      <p:sp>
        <p:nvSpPr>
          <p:cNvPr id="6" name="Text 2"/>
          <p:cNvSpPr/>
          <p:nvPr/>
        </p:nvSpPr>
        <p:spPr>
          <a:xfrm>
            <a:off x="6280190" y="2911197"/>
            <a:ext cx="7556421" cy="97821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60">
                <a:solidFill>
                  <a:srgbClr val="1B1B27"/>
                </a:solidFill>
                <a:latin typeface="Raleway" pitchFamily="34" charset="0"/>
                <a:ea typeface="Raleway" pitchFamily="34" charset="-122"/>
                <a:cs typeface="Raleway" pitchFamily="34" charset="-120"/>
              </a:rPr>
              <a:t>RDD Partitioning</a:t>
            </a:r>
            <a:endParaRPr lang="en-US" sz="6160"/>
          </a:p>
        </p:txBody>
      </p:sp>
      <p:sp>
        <p:nvSpPr>
          <p:cNvPr id="7" name="Text 3"/>
          <p:cNvSpPr/>
          <p:nvPr/>
        </p:nvSpPr>
        <p:spPr>
          <a:xfrm>
            <a:off x="6280190" y="4229576"/>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Data is organized into partitions in RDD, the core data structure in Spark. RDDs can be partitioned based on different criteria to optimize performance and efficiently process large datasets.</a:t>
            </a:r>
            <a:endParaRPr lang="en-US" sz="1785"/>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876663"/>
            <a:ext cx="6611541"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Python vs Scala for Spark</a:t>
            </a:r>
            <a:endParaRPr lang="en-US" sz="4465"/>
          </a:p>
        </p:txBody>
      </p:sp>
      <p:sp>
        <p:nvSpPr>
          <p:cNvPr id="5" name="Text 3"/>
          <p:cNvSpPr/>
          <p:nvPr/>
        </p:nvSpPr>
        <p:spPr>
          <a:xfrm>
            <a:off x="793790" y="3152418"/>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Python</a:t>
            </a:r>
            <a:endParaRPr lang="en-US" sz="2235"/>
          </a:p>
        </p:txBody>
      </p:sp>
      <p:sp>
        <p:nvSpPr>
          <p:cNvPr id="6" name="Text 4"/>
          <p:cNvSpPr/>
          <p:nvPr/>
        </p:nvSpPr>
        <p:spPr>
          <a:xfrm>
            <a:off x="793790" y="3733562"/>
            <a:ext cx="6244709"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Python's simplicity and large community make it a popular choice for beginners. It's also great for data analysis and machine learning.</a:t>
            </a:r>
            <a:endParaRPr lang="en-US" sz="1785"/>
          </a:p>
        </p:txBody>
      </p:sp>
      <p:sp>
        <p:nvSpPr>
          <p:cNvPr id="7" name="Text 5"/>
          <p:cNvSpPr/>
          <p:nvPr/>
        </p:nvSpPr>
        <p:spPr>
          <a:xfrm>
            <a:off x="1156692" y="5026343"/>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a:pPr>
            <a:r>
              <a:rPr lang="en-US" sz="1785">
                <a:solidFill>
                  <a:srgbClr val="3C3939"/>
                </a:solidFill>
                <a:latin typeface="Roboto" pitchFamily="34" charset="0"/>
                <a:ea typeface="Roboto" pitchFamily="34" charset="-122"/>
                <a:cs typeface="Roboto" pitchFamily="34" charset="-120"/>
              </a:rPr>
              <a:t>Ease of use</a:t>
            </a:r>
            <a:endParaRPr lang="en-US" sz="1785"/>
          </a:p>
        </p:txBody>
      </p:sp>
      <p:sp>
        <p:nvSpPr>
          <p:cNvPr id="8" name="Text 6"/>
          <p:cNvSpPr/>
          <p:nvPr/>
        </p:nvSpPr>
        <p:spPr>
          <a:xfrm>
            <a:off x="1156692" y="5468541"/>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2"/>
            </a:pPr>
            <a:r>
              <a:rPr lang="en-US" sz="1785">
                <a:solidFill>
                  <a:srgbClr val="3C3939"/>
                </a:solidFill>
                <a:latin typeface="Roboto" pitchFamily="34" charset="0"/>
                <a:ea typeface="Roboto" pitchFamily="34" charset="-122"/>
                <a:cs typeface="Roboto" pitchFamily="34" charset="-120"/>
              </a:rPr>
              <a:t>Widely adopted</a:t>
            </a:r>
            <a:endParaRPr lang="en-US" sz="1785"/>
          </a:p>
        </p:txBody>
      </p:sp>
      <p:sp>
        <p:nvSpPr>
          <p:cNvPr id="9" name="Text 7"/>
          <p:cNvSpPr/>
          <p:nvPr/>
        </p:nvSpPr>
        <p:spPr>
          <a:xfrm>
            <a:off x="1156692" y="5910739"/>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3"/>
            </a:pPr>
            <a:r>
              <a:rPr lang="en-US" sz="1785">
                <a:solidFill>
                  <a:srgbClr val="3C3939"/>
                </a:solidFill>
                <a:latin typeface="Roboto" pitchFamily="34" charset="0"/>
                <a:ea typeface="Roboto" pitchFamily="34" charset="-122"/>
                <a:cs typeface="Roboto" pitchFamily="34" charset="-120"/>
              </a:rPr>
              <a:t>Rich libraries</a:t>
            </a:r>
            <a:endParaRPr lang="en-US" sz="1785"/>
          </a:p>
        </p:txBody>
      </p:sp>
      <p:sp>
        <p:nvSpPr>
          <p:cNvPr id="10" name="Text 8"/>
          <p:cNvSpPr/>
          <p:nvPr/>
        </p:nvSpPr>
        <p:spPr>
          <a:xfrm>
            <a:off x="7599521" y="3152418"/>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Scala</a:t>
            </a:r>
            <a:endParaRPr lang="en-US" sz="2235"/>
          </a:p>
        </p:txBody>
      </p:sp>
      <p:sp>
        <p:nvSpPr>
          <p:cNvPr id="11" name="Text 9"/>
          <p:cNvSpPr/>
          <p:nvPr/>
        </p:nvSpPr>
        <p:spPr>
          <a:xfrm>
            <a:off x="7599521" y="3733562"/>
            <a:ext cx="6244709"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Scala is a more powerful language, but with a steeper learning curve. It's a good choice for large-scale projects and high-performance computing.</a:t>
            </a:r>
            <a:endParaRPr lang="en-US" sz="1785"/>
          </a:p>
        </p:txBody>
      </p:sp>
      <p:sp>
        <p:nvSpPr>
          <p:cNvPr id="12" name="Text 10"/>
          <p:cNvSpPr/>
          <p:nvPr/>
        </p:nvSpPr>
        <p:spPr>
          <a:xfrm>
            <a:off x="7962424" y="5026343"/>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a:pPr>
            <a:r>
              <a:rPr lang="en-US" sz="1785">
                <a:solidFill>
                  <a:srgbClr val="3C3939"/>
                </a:solidFill>
                <a:latin typeface="Roboto" pitchFamily="34" charset="0"/>
                <a:ea typeface="Roboto" pitchFamily="34" charset="-122"/>
                <a:cs typeface="Roboto" pitchFamily="34" charset="-120"/>
              </a:rPr>
              <a:t>Type safety</a:t>
            </a:r>
            <a:endParaRPr lang="en-US" sz="1785"/>
          </a:p>
        </p:txBody>
      </p:sp>
      <p:sp>
        <p:nvSpPr>
          <p:cNvPr id="13" name="Text 11"/>
          <p:cNvSpPr/>
          <p:nvPr/>
        </p:nvSpPr>
        <p:spPr>
          <a:xfrm>
            <a:off x="7962424" y="5468541"/>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2"/>
            </a:pPr>
            <a:r>
              <a:rPr lang="en-US" sz="1785">
                <a:solidFill>
                  <a:srgbClr val="3C3939"/>
                </a:solidFill>
                <a:latin typeface="Roboto" pitchFamily="34" charset="0"/>
                <a:ea typeface="Roboto" pitchFamily="34" charset="-122"/>
                <a:cs typeface="Roboto" pitchFamily="34" charset="-120"/>
              </a:rPr>
              <a:t>Performance optimization</a:t>
            </a:r>
            <a:endParaRPr lang="en-US" sz="1785"/>
          </a:p>
        </p:txBody>
      </p:sp>
      <p:sp>
        <p:nvSpPr>
          <p:cNvPr id="14" name="Text 12"/>
          <p:cNvSpPr/>
          <p:nvPr/>
        </p:nvSpPr>
        <p:spPr>
          <a:xfrm>
            <a:off x="7962424" y="5910739"/>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3"/>
            </a:pPr>
            <a:r>
              <a:rPr lang="en-US" sz="1785">
                <a:solidFill>
                  <a:srgbClr val="3C3939"/>
                </a:solidFill>
                <a:latin typeface="Roboto" pitchFamily="34" charset="0"/>
                <a:ea typeface="Roboto" pitchFamily="34" charset="-122"/>
                <a:cs typeface="Roboto" pitchFamily="34" charset="-120"/>
              </a:rPr>
              <a:t>Functional programming features</a:t>
            </a:r>
            <a:endParaRPr lang="en-US" sz="1785"/>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607" y="2757845"/>
            <a:ext cx="4919186" cy="2713792"/>
          </a:xfrm>
          <a:prstGeom prst="rect">
            <a:avLst/>
          </a:prstGeom>
        </p:spPr>
      </p:pic>
      <p:sp>
        <p:nvSpPr>
          <p:cNvPr id="6" name="Text 2"/>
          <p:cNvSpPr/>
          <p:nvPr/>
        </p:nvSpPr>
        <p:spPr>
          <a:xfrm>
            <a:off x="6280190" y="970717"/>
            <a:ext cx="6354723"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Hash Partitioning in RDD</a:t>
            </a:r>
            <a:endParaRPr lang="en-US" sz="4465"/>
          </a:p>
        </p:txBody>
      </p:sp>
      <p:sp>
        <p:nvSpPr>
          <p:cNvPr id="7" name="Text 3"/>
          <p:cNvSpPr/>
          <p:nvPr/>
        </p:nvSpPr>
        <p:spPr>
          <a:xfrm>
            <a:off x="6280190" y="2019657"/>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Hash partitioning uses a hash function to assign keys to specific partitions. The hash function takes the key as input and produces a hash value, which determines the partition.</a:t>
            </a:r>
            <a:endParaRPr lang="en-US" sz="1785"/>
          </a:p>
        </p:txBody>
      </p:sp>
      <p:sp>
        <p:nvSpPr>
          <p:cNvPr id="8" name="Shape 4"/>
          <p:cNvSpPr/>
          <p:nvPr/>
        </p:nvSpPr>
        <p:spPr>
          <a:xfrm>
            <a:off x="6280190" y="3618667"/>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6462474" y="3703677"/>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10" name="Text 6"/>
          <p:cNvSpPr/>
          <p:nvPr/>
        </p:nvSpPr>
        <p:spPr>
          <a:xfrm>
            <a:off x="7017306" y="361866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Even Distribution</a:t>
            </a:r>
            <a:endParaRPr lang="en-US" sz="2235"/>
          </a:p>
        </p:txBody>
      </p:sp>
      <p:sp>
        <p:nvSpPr>
          <p:cNvPr id="11" name="Text 7"/>
          <p:cNvSpPr/>
          <p:nvPr/>
        </p:nvSpPr>
        <p:spPr>
          <a:xfrm>
            <a:off x="7017306" y="4109085"/>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It distributes data evenly across partitions, ensuring balanced workload and parallel processing.</a:t>
            </a:r>
            <a:endParaRPr lang="en-US" sz="1785"/>
          </a:p>
        </p:txBody>
      </p:sp>
      <p:sp>
        <p:nvSpPr>
          <p:cNvPr id="12" name="Shape 8"/>
          <p:cNvSpPr/>
          <p:nvPr/>
        </p:nvSpPr>
        <p:spPr>
          <a:xfrm>
            <a:off x="10171867" y="3618667"/>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 9"/>
          <p:cNvSpPr/>
          <p:nvPr/>
        </p:nvSpPr>
        <p:spPr>
          <a:xfrm>
            <a:off x="10338316" y="3703677"/>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4" name="Text 10"/>
          <p:cNvSpPr/>
          <p:nvPr/>
        </p:nvSpPr>
        <p:spPr>
          <a:xfrm>
            <a:off x="10908983" y="361866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Key-Value Pairs</a:t>
            </a:r>
            <a:endParaRPr lang="en-US" sz="2235"/>
          </a:p>
        </p:txBody>
      </p:sp>
      <p:sp>
        <p:nvSpPr>
          <p:cNvPr id="15" name="Text 11"/>
          <p:cNvSpPr/>
          <p:nvPr/>
        </p:nvSpPr>
        <p:spPr>
          <a:xfrm>
            <a:off x="10908983" y="4109085"/>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It works best for key-value pairs where you want to group data with similar keys together.</a:t>
            </a:r>
            <a:endParaRPr lang="en-US" sz="1785"/>
          </a:p>
        </p:txBody>
      </p:sp>
      <p:sp>
        <p:nvSpPr>
          <p:cNvPr id="16" name="Shape 12"/>
          <p:cNvSpPr/>
          <p:nvPr/>
        </p:nvSpPr>
        <p:spPr>
          <a:xfrm>
            <a:off x="6280190" y="6042660"/>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Text 13"/>
          <p:cNvSpPr/>
          <p:nvPr/>
        </p:nvSpPr>
        <p:spPr>
          <a:xfrm>
            <a:off x="6444496" y="6127671"/>
            <a:ext cx="181689"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3</a:t>
            </a:r>
            <a:endParaRPr lang="en-US" sz="2680"/>
          </a:p>
        </p:txBody>
      </p:sp>
      <p:sp>
        <p:nvSpPr>
          <p:cNvPr id="18" name="Text 14"/>
          <p:cNvSpPr/>
          <p:nvPr/>
        </p:nvSpPr>
        <p:spPr>
          <a:xfrm>
            <a:off x="7017306" y="60426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Data Skew</a:t>
            </a:r>
            <a:endParaRPr lang="en-US" sz="2235"/>
          </a:p>
        </p:txBody>
      </p:sp>
      <p:sp>
        <p:nvSpPr>
          <p:cNvPr id="19" name="Text 15"/>
          <p:cNvSpPr/>
          <p:nvPr/>
        </p:nvSpPr>
        <p:spPr>
          <a:xfrm>
            <a:off x="7017306" y="6533078"/>
            <a:ext cx="6819305"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Hash partitioning can be sensitive to data skew, where some partitions may become overloaded with data.</a:t>
            </a:r>
            <a:endParaRPr lang="en-US" sz="1785"/>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732002"/>
            <a:ext cx="6714173"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Range Partitioning in RDD</a:t>
            </a:r>
            <a:endParaRPr lang="en-US" sz="4465"/>
          </a:p>
        </p:txBody>
      </p:sp>
      <p:sp>
        <p:nvSpPr>
          <p:cNvPr id="5" name="Text 3"/>
          <p:cNvSpPr/>
          <p:nvPr/>
        </p:nvSpPr>
        <p:spPr>
          <a:xfrm>
            <a:off x="793790" y="2894409"/>
            <a:ext cx="13042821"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Range partitioning divides the data into partitions based on the range of values of a specific attribute. It's useful for handling continuous data and performing operations based on value ranges.</a:t>
            </a:r>
            <a:endParaRPr lang="en-US" sz="1785"/>
          </a:p>
        </p:txBody>
      </p:sp>
      <p:sp>
        <p:nvSpPr>
          <p:cNvPr id="6" name="Text 4"/>
          <p:cNvSpPr/>
          <p:nvPr/>
        </p:nvSpPr>
        <p:spPr>
          <a:xfrm>
            <a:off x="793790" y="410217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Range Partitioning</a:t>
            </a:r>
            <a:endParaRPr lang="en-US" sz="2235"/>
          </a:p>
        </p:txBody>
      </p:sp>
      <p:sp>
        <p:nvSpPr>
          <p:cNvPr id="7" name="Text 5"/>
          <p:cNvSpPr/>
          <p:nvPr/>
        </p:nvSpPr>
        <p:spPr>
          <a:xfrm>
            <a:off x="793790" y="4683323"/>
            <a:ext cx="6244709"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It assigns keys to partitions based on their value range.</a:t>
            </a:r>
            <a:endParaRPr lang="en-US" sz="1785"/>
          </a:p>
        </p:txBody>
      </p:sp>
      <p:sp>
        <p:nvSpPr>
          <p:cNvPr id="8" name="Text 6"/>
          <p:cNvSpPr/>
          <p:nvPr/>
        </p:nvSpPr>
        <p:spPr>
          <a:xfrm>
            <a:off x="1156692" y="5250299"/>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a:pPr>
            <a:r>
              <a:rPr lang="en-US" sz="1785">
                <a:solidFill>
                  <a:srgbClr val="3C3939"/>
                </a:solidFill>
                <a:latin typeface="Roboto" pitchFamily="34" charset="0"/>
                <a:ea typeface="Roboto" pitchFamily="34" charset="-122"/>
                <a:cs typeface="Roboto" pitchFamily="34" charset="-120"/>
              </a:rPr>
              <a:t>Key values are compared to the defined ranges.</a:t>
            </a:r>
            <a:endParaRPr lang="en-US" sz="1785"/>
          </a:p>
        </p:txBody>
      </p:sp>
      <p:sp>
        <p:nvSpPr>
          <p:cNvPr id="9" name="Text 7"/>
          <p:cNvSpPr/>
          <p:nvPr/>
        </p:nvSpPr>
        <p:spPr>
          <a:xfrm>
            <a:off x="1156692" y="5692497"/>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2"/>
            </a:pPr>
            <a:r>
              <a:rPr lang="en-US" sz="1785">
                <a:solidFill>
                  <a:srgbClr val="3C3939"/>
                </a:solidFill>
                <a:latin typeface="Roboto" pitchFamily="34" charset="0"/>
                <a:ea typeface="Roboto" pitchFamily="34" charset="-122"/>
                <a:cs typeface="Roboto" pitchFamily="34" charset="-120"/>
              </a:rPr>
              <a:t>Data is distributed based on the range it falls in.</a:t>
            </a:r>
            <a:endParaRPr lang="en-US" sz="1785"/>
          </a:p>
        </p:txBody>
      </p:sp>
      <p:sp>
        <p:nvSpPr>
          <p:cNvPr id="10" name="Text 8"/>
          <p:cNvSpPr/>
          <p:nvPr/>
        </p:nvSpPr>
        <p:spPr>
          <a:xfrm>
            <a:off x="7599521" y="410217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Sorted Data</a:t>
            </a:r>
            <a:endParaRPr lang="en-US" sz="2235"/>
          </a:p>
        </p:txBody>
      </p:sp>
      <p:sp>
        <p:nvSpPr>
          <p:cNvPr id="11" name="Text 9"/>
          <p:cNvSpPr/>
          <p:nvPr/>
        </p:nvSpPr>
        <p:spPr>
          <a:xfrm>
            <a:off x="7599521" y="4683323"/>
            <a:ext cx="6244709"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Works best for data that is already sorted or needs to be sorted for efficient processing.</a:t>
            </a:r>
            <a:endParaRPr lang="en-US" sz="1785"/>
          </a:p>
        </p:txBody>
      </p:sp>
      <p:sp>
        <p:nvSpPr>
          <p:cNvPr id="12" name="Text 10"/>
          <p:cNvSpPr/>
          <p:nvPr/>
        </p:nvSpPr>
        <p:spPr>
          <a:xfrm>
            <a:off x="7962424" y="5613202"/>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a:pPr>
            <a:r>
              <a:rPr lang="en-US" sz="1785">
                <a:solidFill>
                  <a:srgbClr val="3C3939"/>
                </a:solidFill>
                <a:latin typeface="Roboto" pitchFamily="34" charset="0"/>
                <a:ea typeface="Roboto" pitchFamily="34" charset="-122"/>
                <a:cs typeface="Roboto" pitchFamily="34" charset="-120"/>
              </a:rPr>
              <a:t>Data within a partition is sorted based on the partition key.</a:t>
            </a:r>
            <a:endParaRPr lang="en-US" sz="1785"/>
          </a:p>
        </p:txBody>
      </p:sp>
      <p:sp>
        <p:nvSpPr>
          <p:cNvPr id="13" name="Text 11"/>
          <p:cNvSpPr/>
          <p:nvPr/>
        </p:nvSpPr>
        <p:spPr>
          <a:xfrm>
            <a:off x="7962424" y="6055400"/>
            <a:ext cx="5881807"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60"/>
              </a:lnSpc>
              <a:buSzTx/>
              <a:buFont typeface="+mj-lt"/>
              <a:buAutoNum type="arabicPeriod" startAt="2"/>
            </a:pPr>
            <a:r>
              <a:rPr lang="en-US" sz="1785">
                <a:solidFill>
                  <a:srgbClr val="3C3939"/>
                </a:solidFill>
                <a:latin typeface="Roboto" pitchFamily="34" charset="0"/>
                <a:ea typeface="Roboto" pitchFamily="34" charset="-122"/>
                <a:cs typeface="Roboto" pitchFamily="34" charset="-120"/>
              </a:rPr>
              <a:t>It enhances performance for operations like range queries.</a:t>
            </a:r>
            <a:endParaRPr lang="en-US" sz="1785"/>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2244" y="1511737"/>
            <a:ext cx="5009793" cy="5206127"/>
          </a:xfrm>
          <a:prstGeom prst="rect">
            <a:avLst/>
          </a:prstGeom>
        </p:spPr>
      </p:pic>
      <p:sp>
        <p:nvSpPr>
          <p:cNvPr id="6" name="Text 2"/>
          <p:cNvSpPr/>
          <p:nvPr/>
        </p:nvSpPr>
        <p:spPr>
          <a:xfrm>
            <a:off x="667226" y="974288"/>
            <a:ext cx="6504146" cy="5956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690"/>
              </a:lnSpc>
              <a:buNone/>
            </a:pPr>
            <a:r>
              <a:rPr lang="en-US" sz="3755">
                <a:solidFill>
                  <a:srgbClr val="1B1B27"/>
                </a:solidFill>
                <a:latin typeface="Raleway" pitchFamily="34" charset="0"/>
                <a:ea typeface="Raleway" pitchFamily="34" charset="-122"/>
                <a:cs typeface="Raleway" pitchFamily="34" charset="-120"/>
              </a:rPr>
              <a:t>Hash Partitioner with Diagram</a:t>
            </a:r>
            <a:endParaRPr lang="en-US" sz="3755"/>
          </a:p>
        </p:txBody>
      </p:sp>
      <p:sp>
        <p:nvSpPr>
          <p:cNvPr id="7" name="Text 3"/>
          <p:cNvSpPr/>
          <p:nvPr/>
        </p:nvSpPr>
        <p:spPr>
          <a:xfrm>
            <a:off x="667226" y="1855827"/>
            <a:ext cx="7809548" cy="60983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00"/>
              </a:lnSpc>
              <a:buNone/>
            </a:pPr>
            <a:r>
              <a:rPr lang="en-US" sz="1500">
                <a:solidFill>
                  <a:srgbClr val="3C3939"/>
                </a:solidFill>
                <a:latin typeface="Roboto" pitchFamily="34" charset="0"/>
                <a:ea typeface="Roboto" pitchFamily="34" charset="-122"/>
                <a:cs typeface="Roboto" pitchFamily="34" charset="-120"/>
              </a:rPr>
              <a:t>A hash partitioner distributes data based on the output of a hash function. The hash function maps each key to a unique integer value, which then determines the partition assignment.</a:t>
            </a:r>
            <a:endParaRPr lang="en-US" sz="1500"/>
          </a:p>
        </p:txBody>
      </p:sp>
      <p:pic>
        <p:nvPicPr>
          <p:cNvPr id="8" name="Image 2" descr="preencoded.png"/>
          <p:cNvPicPr>
            <a:picLocks noChangeAspect="1"/>
          </p:cNvPicPr>
          <p:nvPr/>
        </p:nvPicPr>
        <p:blipFill>
          <a:blip r:embed="rId5"/>
          <a:stretch>
            <a:fillRect/>
          </a:stretch>
        </p:blipFill>
        <p:spPr>
          <a:xfrm>
            <a:off x="667226" y="2680097"/>
            <a:ext cx="953095" cy="1525072"/>
          </a:xfrm>
          <a:prstGeom prst="rect">
            <a:avLst/>
          </a:prstGeom>
        </p:spPr>
      </p:pic>
      <p:sp>
        <p:nvSpPr>
          <p:cNvPr id="9" name="Text 4"/>
          <p:cNvSpPr/>
          <p:nvPr/>
        </p:nvSpPr>
        <p:spPr>
          <a:xfrm>
            <a:off x="1906191" y="2870716"/>
            <a:ext cx="2382917"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45"/>
              </a:lnSpc>
              <a:buNone/>
            </a:pPr>
            <a:r>
              <a:rPr lang="en-US" sz="1875">
                <a:solidFill>
                  <a:srgbClr val="3C3939"/>
                </a:solidFill>
                <a:latin typeface="Raleway" pitchFamily="34" charset="0"/>
                <a:ea typeface="Raleway" pitchFamily="34" charset="-122"/>
                <a:cs typeface="Raleway" pitchFamily="34" charset="-120"/>
              </a:rPr>
              <a:t>Data Entry</a:t>
            </a:r>
            <a:endParaRPr lang="en-US" sz="1875"/>
          </a:p>
        </p:txBody>
      </p:sp>
      <p:sp>
        <p:nvSpPr>
          <p:cNvPr id="10" name="Text 5"/>
          <p:cNvSpPr/>
          <p:nvPr/>
        </p:nvSpPr>
        <p:spPr>
          <a:xfrm>
            <a:off x="1906191" y="3282791"/>
            <a:ext cx="6570583" cy="30491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a:solidFill>
                  <a:srgbClr val="3C3939"/>
                </a:solidFill>
                <a:latin typeface="Roboto" pitchFamily="34" charset="0"/>
                <a:ea typeface="Roboto" pitchFamily="34" charset="-122"/>
                <a:cs typeface="Roboto" pitchFamily="34" charset="-120"/>
              </a:rPr>
              <a:t>Data is received, such as a key-value pair.</a:t>
            </a:r>
            <a:endParaRPr lang="en-US" sz="1500"/>
          </a:p>
        </p:txBody>
      </p:sp>
      <p:pic>
        <p:nvPicPr>
          <p:cNvPr id="11" name="Image 3" descr="preencoded.png"/>
          <p:cNvPicPr>
            <a:picLocks noChangeAspect="1"/>
          </p:cNvPicPr>
          <p:nvPr/>
        </p:nvPicPr>
        <p:blipFill>
          <a:blip r:embed="rId6"/>
          <a:stretch>
            <a:fillRect/>
          </a:stretch>
        </p:blipFill>
        <p:spPr>
          <a:xfrm>
            <a:off x="667226" y="4205168"/>
            <a:ext cx="953095" cy="1525072"/>
          </a:xfrm>
          <a:prstGeom prst="rect">
            <a:avLst/>
          </a:prstGeom>
        </p:spPr>
      </p:pic>
      <p:sp>
        <p:nvSpPr>
          <p:cNvPr id="12" name="Text 6"/>
          <p:cNvSpPr/>
          <p:nvPr/>
        </p:nvSpPr>
        <p:spPr>
          <a:xfrm>
            <a:off x="1906191" y="4395788"/>
            <a:ext cx="2382917"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45"/>
              </a:lnSpc>
              <a:buNone/>
            </a:pPr>
            <a:r>
              <a:rPr lang="en-US" sz="1875">
                <a:solidFill>
                  <a:srgbClr val="3C3939"/>
                </a:solidFill>
                <a:latin typeface="Raleway" pitchFamily="34" charset="0"/>
                <a:ea typeface="Raleway" pitchFamily="34" charset="-122"/>
                <a:cs typeface="Raleway" pitchFamily="34" charset="-120"/>
              </a:rPr>
              <a:t>Hash Function</a:t>
            </a:r>
            <a:endParaRPr lang="en-US" sz="1875"/>
          </a:p>
        </p:txBody>
      </p:sp>
      <p:sp>
        <p:nvSpPr>
          <p:cNvPr id="13" name="Text 7"/>
          <p:cNvSpPr/>
          <p:nvPr/>
        </p:nvSpPr>
        <p:spPr>
          <a:xfrm>
            <a:off x="1906191" y="4807863"/>
            <a:ext cx="6570583" cy="30491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a:solidFill>
                  <a:srgbClr val="3C3939"/>
                </a:solidFill>
                <a:latin typeface="Roboto" pitchFamily="34" charset="0"/>
                <a:ea typeface="Roboto" pitchFamily="34" charset="-122"/>
                <a:cs typeface="Roboto" pitchFamily="34" charset="-120"/>
              </a:rPr>
              <a:t>The hash function is applied to the key.</a:t>
            </a:r>
            <a:endParaRPr lang="en-US" sz="1500"/>
          </a:p>
        </p:txBody>
      </p:sp>
      <p:pic>
        <p:nvPicPr>
          <p:cNvPr id="14" name="Image 4" descr="preencoded.png"/>
          <p:cNvPicPr>
            <a:picLocks noChangeAspect="1"/>
          </p:cNvPicPr>
          <p:nvPr/>
        </p:nvPicPr>
        <p:blipFill>
          <a:blip r:embed="rId7"/>
          <a:stretch>
            <a:fillRect/>
          </a:stretch>
        </p:blipFill>
        <p:spPr>
          <a:xfrm>
            <a:off x="667226" y="5730240"/>
            <a:ext cx="953095" cy="1525072"/>
          </a:xfrm>
          <a:prstGeom prst="rect">
            <a:avLst/>
          </a:prstGeom>
        </p:spPr>
      </p:pic>
      <p:sp>
        <p:nvSpPr>
          <p:cNvPr id="15" name="Text 8"/>
          <p:cNvSpPr/>
          <p:nvPr/>
        </p:nvSpPr>
        <p:spPr>
          <a:xfrm>
            <a:off x="1906191" y="5920859"/>
            <a:ext cx="2382917" cy="29777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45"/>
              </a:lnSpc>
              <a:buNone/>
            </a:pPr>
            <a:r>
              <a:rPr lang="en-US" sz="1875">
                <a:solidFill>
                  <a:srgbClr val="3C3939"/>
                </a:solidFill>
                <a:latin typeface="Raleway" pitchFamily="34" charset="0"/>
                <a:ea typeface="Raleway" pitchFamily="34" charset="-122"/>
                <a:cs typeface="Raleway" pitchFamily="34" charset="-120"/>
              </a:rPr>
              <a:t>Partition Assignment</a:t>
            </a:r>
            <a:endParaRPr lang="en-US" sz="1875"/>
          </a:p>
        </p:txBody>
      </p:sp>
      <p:sp>
        <p:nvSpPr>
          <p:cNvPr id="16" name="Text 9"/>
          <p:cNvSpPr/>
          <p:nvPr/>
        </p:nvSpPr>
        <p:spPr>
          <a:xfrm>
            <a:off x="1906191" y="6332934"/>
            <a:ext cx="6570583" cy="30491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a:solidFill>
                  <a:srgbClr val="3C3939"/>
                </a:solidFill>
                <a:latin typeface="Roboto" pitchFamily="34" charset="0"/>
                <a:ea typeface="Roboto" pitchFamily="34" charset="-122"/>
                <a:cs typeface="Roboto" pitchFamily="34" charset="-120"/>
              </a:rPr>
              <a:t>The hash value is used to determine the partition for the data.</a:t>
            </a:r>
            <a:endParaRPr lang="en-US" sz="1500"/>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4319" y="2255639"/>
            <a:ext cx="4957763" cy="3718322"/>
          </a:xfrm>
          <a:prstGeom prst="rect">
            <a:avLst/>
          </a:prstGeom>
        </p:spPr>
      </p:pic>
      <p:sp>
        <p:nvSpPr>
          <p:cNvPr id="6" name="Text 2"/>
          <p:cNvSpPr/>
          <p:nvPr/>
        </p:nvSpPr>
        <p:spPr>
          <a:xfrm>
            <a:off x="6226731" y="1081802"/>
            <a:ext cx="7552849" cy="6610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05"/>
              </a:lnSpc>
              <a:buNone/>
            </a:pPr>
            <a:r>
              <a:rPr lang="en-US" sz="4165">
                <a:solidFill>
                  <a:srgbClr val="1B1B27"/>
                </a:solidFill>
                <a:latin typeface="Raleway" pitchFamily="34" charset="0"/>
                <a:ea typeface="Raleway" pitchFamily="34" charset="-122"/>
                <a:cs typeface="Raleway" pitchFamily="34" charset="-120"/>
              </a:rPr>
              <a:t>Range Partitioner with Diagram</a:t>
            </a:r>
            <a:endParaRPr lang="en-US" sz="4165"/>
          </a:p>
        </p:txBody>
      </p:sp>
      <p:sp>
        <p:nvSpPr>
          <p:cNvPr id="7" name="Text 3"/>
          <p:cNvSpPr/>
          <p:nvPr/>
        </p:nvSpPr>
        <p:spPr>
          <a:xfrm>
            <a:off x="6226731" y="2060138"/>
            <a:ext cx="7663339" cy="67698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5"/>
              </a:lnSpc>
              <a:buNone/>
            </a:pPr>
            <a:r>
              <a:rPr lang="en-US" sz="1665">
                <a:solidFill>
                  <a:srgbClr val="3C3939"/>
                </a:solidFill>
                <a:latin typeface="Roboto" pitchFamily="34" charset="0"/>
                <a:ea typeface="Roboto" pitchFamily="34" charset="-122"/>
                <a:cs typeface="Roboto" pitchFamily="34" charset="-120"/>
              </a:rPr>
              <a:t>A range partitioner divides data into partitions based on the range of values of a key. Data is assigned to a partition based on the value range it belongs to.</a:t>
            </a:r>
            <a:endParaRPr lang="en-US" sz="1665"/>
          </a:p>
        </p:txBody>
      </p:sp>
      <p:sp>
        <p:nvSpPr>
          <p:cNvPr id="8" name="Shape 4"/>
          <p:cNvSpPr/>
          <p:nvPr/>
        </p:nvSpPr>
        <p:spPr>
          <a:xfrm>
            <a:off x="6226731" y="5061347"/>
            <a:ext cx="7663339" cy="22860"/>
          </a:xfrm>
          <a:prstGeom prst="roundRect">
            <a:avLst>
              <a:gd name="adj" fmla="val 388673"/>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5"/>
          <p:cNvSpPr/>
          <p:nvPr/>
        </p:nvSpPr>
        <p:spPr>
          <a:xfrm>
            <a:off x="8078153" y="4321076"/>
            <a:ext cx="22860" cy="740331"/>
          </a:xfrm>
          <a:prstGeom prst="roundRect">
            <a:avLst>
              <a:gd name="adj" fmla="val 388673"/>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Shape 6"/>
          <p:cNvSpPr/>
          <p:nvPr/>
        </p:nvSpPr>
        <p:spPr>
          <a:xfrm>
            <a:off x="7851696" y="4823400"/>
            <a:ext cx="475893" cy="475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 7"/>
          <p:cNvSpPr/>
          <p:nvPr/>
        </p:nvSpPr>
        <p:spPr>
          <a:xfrm>
            <a:off x="8021717" y="4902696"/>
            <a:ext cx="135850" cy="31730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00"/>
              </a:lnSpc>
              <a:buNone/>
            </a:pPr>
            <a:r>
              <a:rPr lang="en-US" sz="2500">
                <a:solidFill>
                  <a:srgbClr val="3C3939"/>
                </a:solidFill>
                <a:latin typeface="Raleway" pitchFamily="34" charset="0"/>
                <a:ea typeface="Raleway" pitchFamily="34" charset="-122"/>
                <a:cs typeface="Raleway" pitchFamily="34" charset="-120"/>
              </a:rPr>
              <a:t>1</a:t>
            </a:r>
            <a:endParaRPr lang="en-US" sz="2500"/>
          </a:p>
        </p:txBody>
      </p:sp>
      <p:sp>
        <p:nvSpPr>
          <p:cNvPr id="12" name="Text 8"/>
          <p:cNvSpPr/>
          <p:nvPr/>
        </p:nvSpPr>
        <p:spPr>
          <a:xfrm>
            <a:off x="6767512" y="2975015"/>
            <a:ext cx="2644259" cy="33051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05"/>
              </a:lnSpc>
              <a:buNone/>
            </a:pPr>
            <a:r>
              <a:rPr lang="en-US" sz="2080">
                <a:solidFill>
                  <a:srgbClr val="3C3939"/>
                </a:solidFill>
                <a:latin typeface="Raleway" pitchFamily="34" charset="0"/>
                <a:ea typeface="Raleway" pitchFamily="34" charset="-122"/>
                <a:cs typeface="Raleway" pitchFamily="34" charset="-120"/>
              </a:rPr>
              <a:t>Data Split</a:t>
            </a:r>
            <a:endParaRPr lang="en-US" sz="2080"/>
          </a:p>
        </p:txBody>
      </p:sp>
      <p:sp>
        <p:nvSpPr>
          <p:cNvPr id="13" name="Text 9"/>
          <p:cNvSpPr/>
          <p:nvPr/>
        </p:nvSpPr>
        <p:spPr>
          <a:xfrm>
            <a:off x="6438186" y="3432453"/>
            <a:ext cx="3303032" cy="67698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65"/>
              </a:lnSpc>
              <a:buNone/>
            </a:pPr>
            <a:r>
              <a:rPr lang="en-US" sz="1665">
                <a:solidFill>
                  <a:srgbClr val="3C3939"/>
                </a:solidFill>
                <a:latin typeface="Roboto" pitchFamily="34" charset="0"/>
                <a:ea typeface="Roboto" pitchFamily="34" charset="-122"/>
                <a:cs typeface="Roboto" pitchFamily="34" charset="-120"/>
              </a:rPr>
              <a:t>Data is divided into partitions based on the range of values.</a:t>
            </a:r>
            <a:endParaRPr lang="en-US" sz="1665"/>
          </a:p>
        </p:txBody>
      </p:sp>
      <p:sp>
        <p:nvSpPr>
          <p:cNvPr id="14" name="Shape 10"/>
          <p:cNvSpPr/>
          <p:nvPr/>
        </p:nvSpPr>
        <p:spPr>
          <a:xfrm>
            <a:off x="10046851" y="5061287"/>
            <a:ext cx="22860" cy="740331"/>
          </a:xfrm>
          <a:prstGeom prst="roundRect">
            <a:avLst>
              <a:gd name="adj" fmla="val 388673"/>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Shape 11"/>
          <p:cNvSpPr/>
          <p:nvPr/>
        </p:nvSpPr>
        <p:spPr>
          <a:xfrm>
            <a:off x="9820394" y="4823400"/>
            <a:ext cx="475893" cy="475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2"/>
          <p:cNvSpPr/>
          <p:nvPr/>
        </p:nvSpPr>
        <p:spPr>
          <a:xfrm>
            <a:off x="9975652" y="4902696"/>
            <a:ext cx="165259" cy="31730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00"/>
              </a:lnSpc>
              <a:buNone/>
            </a:pPr>
            <a:r>
              <a:rPr lang="en-US" sz="2500">
                <a:solidFill>
                  <a:srgbClr val="3C3939"/>
                </a:solidFill>
                <a:latin typeface="Raleway" pitchFamily="34" charset="0"/>
                <a:ea typeface="Raleway" pitchFamily="34" charset="-122"/>
                <a:cs typeface="Raleway" pitchFamily="34" charset="-120"/>
              </a:rPr>
              <a:t>2</a:t>
            </a:r>
            <a:endParaRPr lang="en-US" sz="2500"/>
          </a:p>
        </p:txBody>
      </p:sp>
      <p:sp>
        <p:nvSpPr>
          <p:cNvPr id="17" name="Text 13"/>
          <p:cNvSpPr/>
          <p:nvPr/>
        </p:nvSpPr>
        <p:spPr>
          <a:xfrm>
            <a:off x="8736211" y="6013252"/>
            <a:ext cx="2644259" cy="33051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05"/>
              </a:lnSpc>
              <a:buNone/>
            </a:pPr>
            <a:r>
              <a:rPr lang="en-US" sz="2080">
                <a:solidFill>
                  <a:srgbClr val="3C3939"/>
                </a:solidFill>
                <a:latin typeface="Raleway" pitchFamily="34" charset="0"/>
                <a:ea typeface="Raleway" pitchFamily="34" charset="-122"/>
                <a:cs typeface="Raleway" pitchFamily="34" charset="-120"/>
              </a:rPr>
              <a:t>Range Definition</a:t>
            </a:r>
            <a:endParaRPr lang="en-US" sz="2080"/>
          </a:p>
        </p:txBody>
      </p:sp>
      <p:sp>
        <p:nvSpPr>
          <p:cNvPr id="18" name="Text 14"/>
          <p:cNvSpPr/>
          <p:nvPr/>
        </p:nvSpPr>
        <p:spPr>
          <a:xfrm>
            <a:off x="8406884" y="6470690"/>
            <a:ext cx="3303032" cy="67698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65"/>
              </a:lnSpc>
              <a:buNone/>
            </a:pPr>
            <a:r>
              <a:rPr lang="en-US" sz="1665">
                <a:solidFill>
                  <a:srgbClr val="3C3939"/>
                </a:solidFill>
                <a:latin typeface="Roboto" pitchFamily="34" charset="0"/>
                <a:ea typeface="Roboto" pitchFamily="34" charset="-122"/>
                <a:cs typeface="Roboto" pitchFamily="34" charset="-120"/>
              </a:rPr>
              <a:t>A range of values is defined for each partition.</a:t>
            </a:r>
            <a:endParaRPr lang="en-US" sz="1665"/>
          </a:p>
        </p:txBody>
      </p:sp>
      <p:sp>
        <p:nvSpPr>
          <p:cNvPr id="19" name="Shape 15"/>
          <p:cNvSpPr/>
          <p:nvPr/>
        </p:nvSpPr>
        <p:spPr>
          <a:xfrm>
            <a:off x="12015549" y="4321076"/>
            <a:ext cx="22860" cy="740331"/>
          </a:xfrm>
          <a:prstGeom prst="roundRect">
            <a:avLst>
              <a:gd name="adj" fmla="val 388673"/>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Shape 16"/>
          <p:cNvSpPr/>
          <p:nvPr/>
        </p:nvSpPr>
        <p:spPr>
          <a:xfrm>
            <a:off x="11789093" y="4823400"/>
            <a:ext cx="475893" cy="475893"/>
          </a:xfrm>
          <a:prstGeom prst="roundRect">
            <a:avLst>
              <a:gd name="adj" fmla="val 18670"/>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Text 17"/>
          <p:cNvSpPr/>
          <p:nvPr/>
        </p:nvSpPr>
        <p:spPr>
          <a:xfrm>
            <a:off x="11942326" y="4902696"/>
            <a:ext cx="169426" cy="31730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00"/>
              </a:lnSpc>
              <a:buNone/>
            </a:pPr>
            <a:r>
              <a:rPr lang="en-US" sz="2500">
                <a:solidFill>
                  <a:srgbClr val="3C3939"/>
                </a:solidFill>
                <a:latin typeface="Raleway" pitchFamily="34" charset="0"/>
                <a:ea typeface="Raleway" pitchFamily="34" charset="-122"/>
                <a:cs typeface="Raleway" pitchFamily="34" charset="-120"/>
              </a:rPr>
              <a:t>3</a:t>
            </a:r>
            <a:endParaRPr lang="en-US" sz="2500"/>
          </a:p>
        </p:txBody>
      </p:sp>
      <p:sp>
        <p:nvSpPr>
          <p:cNvPr id="22" name="Text 18"/>
          <p:cNvSpPr/>
          <p:nvPr/>
        </p:nvSpPr>
        <p:spPr>
          <a:xfrm>
            <a:off x="10704909" y="2975015"/>
            <a:ext cx="2644259" cy="33051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05"/>
              </a:lnSpc>
              <a:buNone/>
            </a:pPr>
            <a:r>
              <a:rPr lang="en-US" sz="2080">
                <a:solidFill>
                  <a:srgbClr val="3C3939"/>
                </a:solidFill>
                <a:latin typeface="Raleway" pitchFamily="34" charset="0"/>
                <a:ea typeface="Raleway" pitchFamily="34" charset="-122"/>
                <a:cs typeface="Raleway" pitchFamily="34" charset="-120"/>
              </a:rPr>
              <a:t>Partition Assignment</a:t>
            </a:r>
            <a:endParaRPr lang="en-US" sz="2080"/>
          </a:p>
        </p:txBody>
      </p:sp>
      <p:sp>
        <p:nvSpPr>
          <p:cNvPr id="23" name="Text 19"/>
          <p:cNvSpPr/>
          <p:nvPr/>
        </p:nvSpPr>
        <p:spPr>
          <a:xfrm>
            <a:off x="10375583" y="3432453"/>
            <a:ext cx="3303032" cy="67698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65"/>
              </a:lnSpc>
              <a:buNone/>
            </a:pPr>
            <a:r>
              <a:rPr lang="en-US" sz="1665">
                <a:solidFill>
                  <a:srgbClr val="3C3939"/>
                </a:solidFill>
                <a:latin typeface="Roboto" pitchFamily="34" charset="0"/>
                <a:ea typeface="Roboto" pitchFamily="34" charset="-122"/>
                <a:cs typeface="Roboto" pitchFamily="34" charset="-120"/>
              </a:rPr>
              <a:t>Data is assigned to the partition whose range includes its value.</a:t>
            </a:r>
            <a:endParaRPr lang="en-US" sz="1665"/>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770108"/>
            <a:ext cx="4919305" cy="2689265"/>
          </a:xfrm>
          <a:prstGeom prst="rect">
            <a:avLst/>
          </a:prstGeom>
        </p:spPr>
      </p:pic>
      <p:sp>
        <p:nvSpPr>
          <p:cNvPr id="6" name="Text 2"/>
          <p:cNvSpPr/>
          <p:nvPr/>
        </p:nvSpPr>
        <p:spPr>
          <a:xfrm>
            <a:off x="793790" y="1255752"/>
            <a:ext cx="7556421" cy="1417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Passing Functions to Spark with Examples</a:t>
            </a:r>
            <a:endParaRPr lang="en-US" sz="4465"/>
          </a:p>
        </p:txBody>
      </p:sp>
      <p:sp>
        <p:nvSpPr>
          <p:cNvPr id="7" name="Text 3"/>
          <p:cNvSpPr/>
          <p:nvPr/>
        </p:nvSpPr>
        <p:spPr>
          <a:xfrm>
            <a:off x="793790" y="3013472"/>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 allows you to pass functions to perform transformations and actions on RDDs. You can use lambda functions or define custom functions for data processing.</a:t>
            </a:r>
            <a:endParaRPr lang="en-US" sz="1785"/>
          </a:p>
        </p:txBody>
      </p:sp>
      <p:sp>
        <p:nvSpPr>
          <p:cNvPr id="8" name="Shape 4"/>
          <p:cNvSpPr/>
          <p:nvPr/>
        </p:nvSpPr>
        <p:spPr>
          <a:xfrm>
            <a:off x="793790" y="4357330"/>
            <a:ext cx="7556421" cy="2616518"/>
          </a:xfrm>
          <a:prstGeom prst="roundRect">
            <a:avLst>
              <a:gd name="adj" fmla="val 3641"/>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5"/>
          <p:cNvSpPr/>
          <p:nvPr/>
        </p:nvSpPr>
        <p:spPr>
          <a:xfrm>
            <a:off x="801410" y="4364950"/>
            <a:ext cx="7541181" cy="6503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6"/>
          <p:cNvSpPr/>
          <p:nvPr/>
        </p:nvSpPr>
        <p:spPr>
          <a:xfrm>
            <a:off x="1028224" y="4508659"/>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Transformations</a:t>
            </a:r>
            <a:endParaRPr lang="en-US" sz="1785"/>
          </a:p>
        </p:txBody>
      </p:sp>
      <p:sp>
        <p:nvSpPr>
          <p:cNvPr id="11" name="Text 7"/>
          <p:cNvSpPr/>
          <p:nvPr/>
        </p:nvSpPr>
        <p:spPr>
          <a:xfrm>
            <a:off x="4802624" y="4508659"/>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Actions</a:t>
            </a:r>
            <a:endParaRPr lang="en-US" sz="1785"/>
          </a:p>
        </p:txBody>
      </p:sp>
      <p:sp>
        <p:nvSpPr>
          <p:cNvPr id="12" name="Shape 8"/>
          <p:cNvSpPr/>
          <p:nvPr/>
        </p:nvSpPr>
        <p:spPr>
          <a:xfrm>
            <a:off x="801410" y="5015270"/>
            <a:ext cx="7541181" cy="65031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 9"/>
          <p:cNvSpPr/>
          <p:nvPr/>
        </p:nvSpPr>
        <p:spPr>
          <a:xfrm>
            <a:off x="1028224" y="515897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map()</a:t>
            </a:r>
            <a:endParaRPr lang="en-US" sz="1785"/>
          </a:p>
        </p:txBody>
      </p:sp>
      <p:sp>
        <p:nvSpPr>
          <p:cNvPr id="14" name="Text 10"/>
          <p:cNvSpPr/>
          <p:nvPr/>
        </p:nvSpPr>
        <p:spPr>
          <a:xfrm>
            <a:off x="4802624" y="515897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collect()</a:t>
            </a:r>
            <a:endParaRPr lang="en-US" sz="1785"/>
          </a:p>
        </p:txBody>
      </p:sp>
      <p:sp>
        <p:nvSpPr>
          <p:cNvPr id="15" name="Shape 11"/>
          <p:cNvSpPr/>
          <p:nvPr/>
        </p:nvSpPr>
        <p:spPr>
          <a:xfrm>
            <a:off x="801410" y="5665589"/>
            <a:ext cx="7541181" cy="6503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2"/>
          <p:cNvSpPr/>
          <p:nvPr/>
        </p:nvSpPr>
        <p:spPr>
          <a:xfrm>
            <a:off x="1028224" y="580929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filter()</a:t>
            </a:r>
            <a:endParaRPr lang="en-US" sz="1785"/>
          </a:p>
        </p:txBody>
      </p:sp>
      <p:sp>
        <p:nvSpPr>
          <p:cNvPr id="17" name="Text 13"/>
          <p:cNvSpPr/>
          <p:nvPr/>
        </p:nvSpPr>
        <p:spPr>
          <a:xfrm>
            <a:off x="4802624" y="5809298"/>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reduce()</a:t>
            </a:r>
            <a:endParaRPr lang="en-US" sz="1785"/>
          </a:p>
        </p:txBody>
      </p:sp>
      <p:sp>
        <p:nvSpPr>
          <p:cNvPr id="18" name="Shape 14"/>
          <p:cNvSpPr/>
          <p:nvPr/>
        </p:nvSpPr>
        <p:spPr>
          <a:xfrm>
            <a:off x="801410" y="6315908"/>
            <a:ext cx="7541181" cy="65031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Text 15"/>
          <p:cNvSpPr/>
          <p:nvPr/>
        </p:nvSpPr>
        <p:spPr>
          <a:xfrm>
            <a:off x="1028224" y="645961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flatMap()</a:t>
            </a:r>
            <a:endParaRPr lang="en-US" sz="1785"/>
          </a:p>
        </p:txBody>
      </p:sp>
      <p:sp>
        <p:nvSpPr>
          <p:cNvPr id="20" name="Text 16"/>
          <p:cNvSpPr/>
          <p:nvPr/>
        </p:nvSpPr>
        <p:spPr>
          <a:xfrm>
            <a:off x="4802624" y="6459617"/>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foreach()</a:t>
            </a:r>
            <a:endParaRPr lang="en-US" sz="1785"/>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607" y="2682002"/>
            <a:ext cx="4919186" cy="2865477"/>
          </a:xfrm>
          <a:prstGeom prst="rect">
            <a:avLst/>
          </a:prstGeom>
        </p:spPr>
      </p:pic>
      <p:sp>
        <p:nvSpPr>
          <p:cNvPr id="6" name="Text 2"/>
          <p:cNvSpPr/>
          <p:nvPr/>
        </p:nvSpPr>
        <p:spPr>
          <a:xfrm>
            <a:off x="793790" y="2096095"/>
            <a:ext cx="7556421" cy="195643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700"/>
              </a:lnSpc>
              <a:buNone/>
            </a:pPr>
            <a:r>
              <a:rPr lang="en-US" sz="6160">
                <a:solidFill>
                  <a:srgbClr val="1B1B27"/>
                </a:solidFill>
                <a:latin typeface="Raleway" pitchFamily="34" charset="0"/>
                <a:ea typeface="Raleway" pitchFamily="34" charset="-122"/>
                <a:cs typeface="Raleway" pitchFamily="34" charset="-120"/>
              </a:rPr>
              <a:t>Spark Cluster and Client Deployment</a:t>
            </a:r>
            <a:endParaRPr lang="en-US" sz="6160"/>
          </a:p>
        </p:txBody>
      </p:sp>
      <p:sp>
        <p:nvSpPr>
          <p:cNvPr id="7" name="Text 3"/>
          <p:cNvSpPr/>
          <p:nvPr/>
        </p:nvSpPr>
        <p:spPr>
          <a:xfrm>
            <a:off x="793790" y="4392692"/>
            <a:ext cx="7556421"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 offers flexible deployment options, allowing you to choose the best fit for your needs. You can run Spark in either cluster or client mode, each with its own advantages.</a:t>
            </a:r>
            <a:endParaRPr lang="en-US" sz="1785"/>
          </a:p>
        </p:txBody>
      </p:sp>
      <p:sp>
        <p:nvSpPr>
          <p:cNvPr id="10" name="Text 6"/>
          <p:cNvSpPr/>
          <p:nvPr/>
        </p:nvSpPr>
        <p:spPr>
          <a:xfrm>
            <a:off x="1270040" y="5736550"/>
            <a:ext cx="2137410" cy="39683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125"/>
              </a:lnSpc>
              <a:buNone/>
            </a:pPr>
            <a:endParaRPr lang="en-US" sz="2235"/>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570434"/>
            <a:ext cx="6316147"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Cluster and Client Mode</a:t>
            </a:r>
            <a:endParaRPr lang="en-US" sz="4465"/>
          </a:p>
        </p:txBody>
      </p:sp>
      <p:sp>
        <p:nvSpPr>
          <p:cNvPr id="5" name="Text 3"/>
          <p:cNvSpPr/>
          <p:nvPr/>
        </p:nvSpPr>
        <p:spPr>
          <a:xfrm>
            <a:off x="793790" y="284618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Cluster Mode</a:t>
            </a:r>
            <a:endParaRPr lang="en-US" sz="2235"/>
          </a:p>
        </p:txBody>
      </p:sp>
      <p:sp>
        <p:nvSpPr>
          <p:cNvPr id="6" name="Text 4"/>
          <p:cNvSpPr/>
          <p:nvPr/>
        </p:nvSpPr>
        <p:spPr>
          <a:xfrm>
            <a:off x="793790" y="3427333"/>
            <a:ext cx="6244709"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The Spark application runs on a cluster of machines. It's more efficient for large-scale data processing and provides better resource utilization.</a:t>
            </a:r>
            <a:endParaRPr lang="en-US" sz="1785"/>
          </a:p>
        </p:txBody>
      </p:sp>
      <p:sp>
        <p:nvSpPr>
          <p:cNvPr id="7" name="Text 5"/>
          <p:cNvSpPr/>
          <p:nvPr/>
        </p:nvSpPr>
        <p:spPr>
          <a:xfrm>
            <a:off x="793790" y="4720114"/>
            <a:ext cx="6244709"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To launch Spark in cluster mode, use the following command:</a:t>
            </a:r>
            <a:endParaRPr lang="en-US" sz="1785"/>
          </a:p>
        </p:txBody>
      </p:sp>
      <p:sp>
        <p:nvSpPr>
          <p:cNvPr id="8" name="Shape 6"/>
          <p:cNvSpPr/>
          <p:nvPr/>
        </p:nvSpPr>
        <p:spPr>
          <a:xfrm>
            <a:off x="793790" y="5338167"/>
            <a:ext cx="6244709" cy="1065848"/>
          </a:xfrm>
          <a:prstGeom prst="roundRect">
            <a:avLst>
              <a:gd name="adj" fmla="val 8938"/>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7"/>
          <p:cNvSpPr/>
          <p:nvPr/>
        </p:nvSpPr>
        <p:spPr>
          <a:xfrm>
            <a:off x="782479" y="5338167"/>
            <a:ext cx="6267331" cy="1065848"/>
          </a:xfrm>
          <a:prstGeom prst="roundRect">
            <a:avLst>
              <a:gd name="adj" fmla="val 3192"/>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8"/>
          <p:cNvSpPr/>
          <p:nvPr/>
        </p:nvSpPr>
        <p:spPr>
          <a:xfrm>
            <a:off x="1009293" y="5508188"/>
            <a:ext cx="5813703"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spark-submit --master spark://master-node:7077 your_application.py</a:t>
            </a:r>
            <a:endParaRPr lang="en-US" sz="1785"/>
          </a:p>
        </p:txBody>
      </p:sp>
      <p:sp>
        <p:nvSpPr>
          <p:cNvPr id="11" name="Text 9"/>
          <p:cNvSpPr/>
          <p:nvPr/>
        </p:nvSpPr>
        <p:spPr>
          <a:xfrm>
            <a:off x="7599521" y="2846189"/>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1B1B27"/>
                </a:solidFill>
                <a:latin typeface="Raleway" pitchFamily="34" charset="0"/>
                <a:ea typeface="Raleway" pitchFamily="34" charset="-122"/>
                <a:cs typeface="Raleway" pitchFamily="34" charset="-120"/>
              </a:rPr>
              <a:t>Client Mode</a:t>
            </a:r>
            <a:endParaRPr lang="en-US" sz="2235"/>
          </a:p>
        </p:txBody>
      </p:sp>
      <p:sp>
        <p:nvSpPr>
          <p:cNvPr id="12" name="Text 10"/>
          <p:cNvSpPr/>
          <p:nvPr/>
        </p:nvSpPr>
        <p:spPr>
          <a:xfrm>
            <a:off x="7599521" y="3427333"/>
            <a:ext cx="6244709"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The Spark application runs on the same machine as the client. It's more convenient for development and testing, as you can see the logs and output directly on your machine.</a:t>
            </a:r>
            <a:endParaRPr lang="en-US" sz="1785"/>
          </a:p>
        </p:txBody>
      </p:sp>
      <p:sp>
        <p:nvSpPr>
          <p:cNvPr id="13" name="Text 11"/>
          <p:cNvSpPr/>
          <p:nvPr/>
        </p:nvSpPr>
        <p:spPr>
          <a:xfrm>
            <a:off x="7599521" y="4720114"/>
            <a:ext cx="6244709"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To launch Spark in client mode, use the following command:</a:t>
            </a:r>
            <a:endParaRPr lang="en-US" sz="1785"/>
          </a:p>
        </p:txBody>
      </p:sp>
      <p:sp>
        <p:nvSpPr>
          <p:cNvPr id="14" name="Shape 12"/>
          <p:cNvSpPr/>
          <p:nvPr/>
        </p:nvSpPr>
        <p:spPr>
          <a:xfrm>
            <a:off x="7599521" y="5338167"/>
            <a:ext cx="6244709" cy="702945"/>
          </a:xfrm>
          <a:prstGeom prst="roundRect">
            <a:avLst>
              <a:gd name="adj" fmla="val 13553"/>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Shape 13"/>
          <p:cNvSpPr/>
          <p:nvPr/>
        </p:nvSpPr>
        <p:spPr>
          <a:xfrm>
            <a:off x="7588210" y="5338167"/>
            <a:ext cx="6267331" cy="702945"/>
          </a:xfrm>
          <a:prstGeom prst="roundRect">
            <a:avLst>
              <a:gd name="adj" fmla="val 4840"/>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4"/>
          <p:cNvSpPr/>
          <p:nvPr/>
        </p:nvSpPr>
        <p:spPr>
          <a:xfrm>
            <a:off x="7815024" y="5508188"/>
            <a:ext cx="5813703"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highlight>
                  <a:srgbClr val="E1E1EA"/>
                </a:highlight>
                <a:latin typeface="Consolas" pitchFamily="34" charset="0"/>
                <a:ea typeface="Consolas" pitchFamily="34" charset="-122"/>
                <a:cs typeface="Consolas" pitchFamily="34" charset="-120"/>
              </a:rPr>
              <a:t>spark-submit --master local your_application.py</a:t>
            </a:r>
            <a:endParaRPr lang="en-US" sz="1785"/>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802499"/>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 Shell</a:t>
            </a:r>
            <a:endParaRPr lang="en-US" sz="4465"/>
          </a:p>
        </p:txBody>
      </p:sp>
      <p:sp>
        <p:nvSpPr>
          <p:cNvPr id="6" name="Shape 3"/>
          <p:cNvSpPr/>
          <p:nvPr/>
        </p:nvSpPr>
        <p:spPr>
          <a:xfrm>
            <a:off x="793790" y="4851440"/>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 4"/>
          <p:cNvSpPr/>
          <p:nvPr/>
        </p:nvSpPr>
        <p:spPr>
          <a:xfrm>
            <a:off x="1028224" y="5085874"/>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Interactive Shell</a:t>
            </a:r>
            <a:endParaRPr lang="en-US" sz="2235"/>
          </a:p>
        </p:txBody>
      </p:sp>
      <p:sp>
        <p:nvSpPr>
          <p:cNvPr id="8" name="Text 5"/>
          <p:cNvSpPr/>
          <p:nvPr/>
        </p:nvSpPr>
        <p:spPr>
          <a:xfrm>
            <a:off x="1028224" y="5576292"/>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The Spark shell provides an interactive environment for experimenting with Spark, writing and testing code, and exploring data.</a:t>
            </a:r>
            <a:endParaRPr lang="en-US" sz="1785"/>
          </a:p>
        </p:txBody>
      </p:sp>
      <p:sp>
        <p:nvSpPr>
          <p:cNvPr id="9" name="Shape 6"/>
          <p:cNvSpPr/>
          <p:nvPr/>
        </p:nvSpPr>
        <p:spPr>
          <a:xfrm>
            <a:off x="5216962" y="4851440"/>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7"/>
          <p:cNvSpPr/>
          <p:nvPr/>
        </p:nvSpPr>
        <p:spPr>
          <a:xfrm>
            <a:off x="5451396" y="5085874"/>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Code Execution</a:t>
            </a:r>
            <a:endParaRPr lang="en-US" sz="2235"/>
          </a:p>
        </p:txBody>
      </p:sp>
      <p:sp>
        <p:nvSpPr>
          <p:cNvPr id="11" name="Text 8"/>
          <p:cNvSpPr/>
          <p:nvPr/>
        </p:nvSpPr>
        <p:spPr>
          <a:xfrm>
            <a:off x="5451396" y="5576292"/>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It allows you to execute Spark commands and see the results immediately, making it ideal for learning and prototyping.</a:t>
            </a:r>
            <a:endParaRPr lang="en-US" sz="1785"/>
          </a:p>
        </p:txBody>
      </p:sp>
      <p:sp>
        <p:nvSpPr>
          <p:cNvPr id="12" name="Shape 9"/>
          <p:cNvSpPr/>
          <p:nvPr/>
        </p:nvSpPr>
        <p:spPr>
          <a:xfrm>
            <a:off x="9640133" y="4851440"/>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 10"/>
          <p:cNvSpPr/>
          <p:nvPr/>
        </p:nvSpPr>
        <p:spPr>
          <a:xfrm>
            <a:off x="9874568" y="5085874"/>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Data Exploration</a:t>
            </a:r>
            <a:endParaRPr lang="en-US" sz="2235"/>
          </a:p>
        </p:txBody>
      </p:sp>
      <p:sp>
        <p:nvSpPr>
          <p:cNvPr id="14" name="Text 11"/>
          <p:cNvSpPr/>
          <p:nvPr/>
        </p:nvSpPr>
        <p:spPr>
          <a:xfrm>
            <a:off x="9874568" y="5576292"/>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You can load data, transform it, and analyze it directly within the shell, facilitating quick experimentation and data discovery.</a:t>
            </a:r>
            <a:endParaRPr lang="en-US" sz="1785"/>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2834" y="2806541"/>
            <a:ext cx="5088612" cy="2616398"/>
          </a:xfrm>
          <a:prstGeom prst="rect">
            <a:avLst/>
          </a:prstGeom>
        </p:spPr>
      </p:pic>
      <p:sp>
        <p:nvSpPr>
          <p:cNvPr id="6" name="Text 2"/>
          <p:cNvSpPr/>
          <p:nvPr/>
        </p:nvSpPr>
        <p:spPr>
          <a:xfrm>
            <a:off x="556736" y="1570553"/>
            <a:ext cx="3976807" cy="4970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915"/>
              </a:lnSpc>
              <a:buNone/>
            </a:pPr>
            <a:r>
              <a:rPr lang="en-US" sz="3130">
                <a:solidFill>
                  <a:srgbClr val="1B1B27"/>
                </a:solidFill>
                <a:latin typeface="Raleway" pitchFamily="34" charset="0"/>
                <a:ea typeface="Raleway" pitchFamily="34" charset="-122"/>
                <a:cs typeface="Raleway" pitchFamily="34" charset="-120"/>
              </a:rPr>
              <a:t>Spark Web UI</a:t>
            </a:r>
            <a:endParaRPr lang="en-US" sz="3130"/>
          </a:p>
        </p:txBody>
      </p:sp>
      <p:sp>
        <p:nvSpPr>
          <p:cNvPr id="7" name="Shape 3"/>
          <p:cNvSpPr/>
          <p:nvPr/>
        </p:nvSpPr>
        <p:spPr>
          <a:xfrm>
            <a:off x="556736" y="2306241"/>
            <a:ext cx="8030527" cy="4352806"/>
          </a:xfrm>
          <a:prstGeom prst="roundRect">
            <a:avLst>
              <a:gd name="adj" fmla="val 1535"/>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564356" y="2313861"/>
            <a:ext cx="8015288" cy="969288"/>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723424" y="2416850"/>
            <a:ext cx="3685699" cy="25443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Jobs</a:t>
            </a:r>
            <a:endParaRPr lang="en-US" sz="1255"/>
          </a:p>
        </p:txBody>
      </p:sp>
      <p:sp>
        <p:nvSpPr>
          <p:cNvPr id="10" name="Text 6"/>
          <p:cNvSpPr/>
          <p:nvPr/>
        </p:nvSpPr>
        <p:spPr>
          <a:xfrm>
            <a:off x="4734878" y="2416850"/>
            <a:ext cx="3685699" cy="7633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Provides an overview of all running and completed Spark applications, including their status, duration, and resources used.</a:t>
            </a:r>
            <a:endParaRPr lang="en-US" sz="1255"/>
          </a:p>
        </p:txBody>
      </p:sp>
      <p:sp>
        <p:nvSpPr>
          <p:cNvPr id="11" name="Shape 7"/>
          <p:cNvSpPr/>
          <p:nvPr/>
        </p:nvSpPr>
        <p:spPr>
          <a:xfrm>
            <a:off x="564356" y="3283148"/>
            <a:ext cx="8015288" cy="71485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8"/>
          <p:cNvSpPr/>
          <p:nvPr/>
        </p:nvSpPr>
        <p:spPr>
          <a:xfrm>
            <a:off x="723424" y="3386138"/>
            <a:ext cx="3685699" cy="25443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Stages</a:t>
            </a:r>
            <a:endParaRPr lang="en-US" sz="1255"/>
          </a:p>
        </p:txBody>
      </p:sp>
      <p:sp>
        <p:nvSpPr>
          <p:cNvPr id="13" name="Text 9"/>
          <p:cNvSpPr/>
          <p:nvPr/>
        </p:nvSpPr>
        <p:spPr>
          <a:xfrm>
            <a:off x="4734878" y="3386138"/>
            <a:ext cx="3685699" cy="50887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Displays the stages of a Spark job, including their duration, number of tasks, and execution status.</a:t>
            </a:r>
            <a:endParaRPr lang="en-US" sz="1255"/>
          </a:p>
        </p:txBody>
      </p:sp>
      <p:sp>
        <p:nvSpPr>
          <p:cNvPr id="14" name="Shape 10"/>
          <p:cNvSpPr/>
          <p:nvPr/>
        </p:nvSpPr>
        <p:spPr>
          <a:xfrm>
            <a:off x="564356" y="3998000"/>
            <a:ext cx="8015288" cy="969288"/>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1"/>
          <p:cNvSpPr/>
          <p:nvPr/>
        </p:nvSpPr>
        <p:spPr>
          <a:xfrm>
            <a:off x="723424" y="4100989"/>
            <a:ext cx="3685699" cy="25443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Storage</a:t>
            </a:r>
            <a:endParaRPr lang="en-US" sz="1255"/>
          </a:p>
        </p:txBody>
      </p:sp>
      <p:sp>
        <p:nvSpPr>
          <p:cNvPr id="16" name="Text 12"/>
          <p:cNvSpPr/>
          <p:nvPr/>
        </p:nvSpPr>
        <p:spPr>
          <a:xfrm>
            <a:off x="4734878" y="4100989"/>
            <a:ext cx="3685699" cy="7633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Shows the data stored in memory and on disk, including RDDs, broadcast variables, and accumulators.</a:t>
            </a:r>
            <a:endParaRPr lang="en-US" sz="1255"/>
          </a:p>
        </p:txBody>
      </p:sp>
      <p:sp>
        <p:nvSpPr>
          <p:cNvPr id="17" name="Shape 13"/>
          <p:cNvSpPr/>
          <p:nvPr/>
        </p:nvSpPr>
        <p:spPr>
          <a:xfrm>
            <a:off x="564356" y="4967288"/>
            <a:ext cx="8015288" cy="71485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Text 14"/>
          <p:cNvSpPr/>
          <p:nvPr/>
        </p:nvSpPr>
        <p:spPr>
          <a:xfrm>
            <a:off x="723424" y="5070277"/>
            <a:ext cx="3685699" cy="25443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Environment</a:t>
            </a:r>
            <a:endParaRPr lang="en-US" sz="1255"/>
          </a:p>
        </p:txBody>
      </p:sp>
      <p:sp>
        <p:nvSpPr>
          <p:cNvPr id="19" name="Text 15"/>
          <p:cNvSpPr/>
          <p:nvPr/>
        </p:nvSpPr>
        <p:spPr>
          <a:xfrm>
            <a:off x="4734878" y="5070277"/>
            <a:ext cx="3685699" cy="50887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Provides information about the Spark environment, such as the JVM, executors, and system properties.</a:t>
            </a:r>
            <a:endParaRPr lang="en-US" sz="1255"/>
          </a:p>
        </p:txBody>
      </p:sp>
      <p:sp>
        <p:nvSpPr>
          <p:cNvPr id="20" name="Shape 16"/>
          <p:cNvSpPr/>
          <p:nvPr/>
        </p:nvSpPr>
        <p:spPr>
          <a:xfrm>
            <a:off x="564356" y="5682139"/>
            <a:ext cx="8015288" cy="969288"/>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Text 17"/>
          <p:cNvSpPr/>
          <p:nvPr/>
        </p:nvSpPr>
        <p:spPr>
          <a:xfrm>
            <a:off x="723424" y="5785128"/>
            <a:ext cx="3685699" cy="25443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Executors</a:t>
            </a:r>
            <a:endParaRPr lang="en-US" sz="1255"/>
          </a:p>
        </p:txBody>
      </p:sp>
      <p:sp>
        <p:nvSpPr>
          <p:cNvPr id="22" name="Text 18"/>
          <p:cNvSpPr/>
          <p:nvPr/>
        </p:nvSpPr>
        <p:spPr>
          <a:xfrm>
            <a:off x="4734878" y="5785128"/>
            <a:ext cx="3685699" cy="7633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5"/>
              </a:lnSpc>
              <a:buNone/>
            </a:pPr>
            <a:r>
              <a:rPr lang="en-US" sz="1255">
                <a:solidFill>
                  <a:srgbClr val="3C3939"/>
                </a:solidFill>
                <a:latin typeface="Roboto" pitchFamily="34" charset="0"/>
                <a:ea typeface="Roboto" pitchFamily="34" charset="-122"/>
                <a:cs typeface="Roboto" pitchFamily="34" charset="-120"/>
              </a:rPr>
              <a:t>Displays the details of each executor running your Spark application, including their memory usage, CPU utilization, and task completion time.</a:t>
            </a:r>
            <a:endParaRPr lang="en-US" sz="1255"/>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4437" y="2088475"/>
            <a:ext cx="4977408" cy="4052530"/>
          </a:xfrm>
          <a:prstGeom prst="rect">
            <a:avLst/>
          </a:prstGeom>
        </p:spPr>
      </p:pic>
      <p:sp>
        <p:nvSpPr>
          <p:cNvPr id="6" name="Text 2"/>
          <p:cNvSpPr/>
          <p:nvPr/>
        </p:nvSpPr>
        <p:spPr>
          <a:xfrm>
            <a:off x="6199108" y="722352"/>
            <a:ext cx="6018848" cy="6363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010"/>
              </a:lnSpc>
              <a:buNone/>
            </a:pPr>
            <a:r>
              <a:rPr lang="en-US" sz="4010">
                <a:solidFill>
                  <a:srgbClr val="1B1B27"/>
                </a:solidFill>
                <a:latin typeface="Raleway" pitchFamily="34" charset="0"/>
                <a:ea typeface="Raleway" pitchFamily="34" charset="-122"/>
                <a:cs typeface="Raleway" pitchFamily="34" charset="-120"/>
              </a:rPr>
              <a:t>Submitting a PySpark Job</a:t>
            </a:r>
            <a:endParaRPr lang="en-US" sz="4010"/>
          </a:p>
        </p:txBody>
      </p:sp>
      <p:sp>
        <p:nvSpPr>
          <p:cNvPr id="7" name="Shape 3"/>
          <p:cNvSpPr/>
          <p:nvPr/>
        </p:nvSpPr>
        <p:spPr>
          <a:xfrm>
            <a:off x="6199108" y="1664137"/>
            <a:ext cx="7718584" cy="5843111"/>
          </a:xfrm>
          <a:prstGeom prst="roundRect">
            <a:avLst>
              <a:gd name="adj" fmla="val 1464"/>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6188988" y="1664137"/>
            <a:ext cx="7738824" cy="5843111"/>
          </a:xfrm>
          <a:prstGeom prst="roundRect">
            <a:avLst>
              <a:gd name="adj" fmla="val 523"/>
            </a:avLst>
          </a:prstGeom>
          <a:solidFill>
            <a:srgbClr val="E1E1EA"/>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6392585" y="1816775"/>
            <a:ext cx="7331631" cy="553783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65"/>
              </a:lnSpc>
              <a:buNone/>
            </a:pPr>
            <a:r>
              <a:rPr lang="en-US" sz="1605">
                <a:solidFill>
                  <a:srgbClr val="3C3939"/>
                </a:solidFill>
                <a:highlight>
                  <a:srgbClr val="E1E1EA"/>
                </a:highlight>
                <a:latin typeface="Consolas" pitchFamily="34" charset="0"/>
                <a:ea typeface="Consolas" pitchFamily="34" charset="-122"/>
                <a:cs typeface="Consolas" pitchFamily="34" charset="-120"/>
              </a:rPr>
              <a:t>from pyspark.sql import SparkSession
# Create a SparkSession
spark = SparkSession.builder.appName("MyPySparkJob").getOrCreate()
# Read data from a file
df = spark.read.csv("data.csv", header=True, inferSchema=True)
# Perform data analysis and transformations
# ...
# Write results to a file
df.write.csv("results.csv")
# Stop the SparkSession
spark.stop()
</a:t>
            </a:r>
            <a:endParaRPr lang="en-US" sz="1605"/>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821055"/>
            <a:ext cx="8108394"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SparkContext with Architecture</a:t>
            </a:r>
            <a:endParaRPr lang="en-US" sz="4465"/>
          </a:p>
        </p:txBody>
      </p:sp>
      <p:pic>
        <p:nvPicPr>
          <p:cNvPr id="5" name="Image 0" descr="preencoded.png"/>
          <p:cNvPicPr>
            <a:picLocks noChangeAspect="1"/>
          </p:cNvPicPr>
          <p:nvPr/>
        </p:nvPicPr>
        <p:blipFill>
          <a:blip r:embed="rId3"/>
          <a:stretch>
            <a:fillRect/>
          </a:stretch>
        </p:blipFill>
        <p:spPr>
          <a:xfrm>
            <a:off x="793790" y="1983462"/>
            <a:ext cx="6351270" cy="3925372"/>
          </a:xfrm>
          <a:prstGeom prst="rect">
            <a:avLst/>
          </a:prstGeom>
        </p:spPr>
      </p:pic>
      <p:sp>
        <p:nvSpPr>
          <p:cNvPr id="6" name="Text 3"/>
          <p:cNvSpPr/>
          <p:nvPr/>
        </p:nvSpPr>
        <p:spPr>
          <a:xfrm>
            <a:off x="793790" y="6192322"/>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Worker Nodes</a:t>
            </a:r>
            <a:endParaRPr lang="en-US" sz="2235"/>
          </a:p>
        </p:txBody>
      </p:sp>
      <p:sp>
        <p:nvSpPr>
          <p:cNvPr id="7" name="Text 4"/>
          <p:cNvSpPr/>
          <p:nvPr/>
        </p:nvSpPr>
        <p:spPr>
          <a:xfrm>
            <a:off x="793790" y="6682740"/>
            <a:ext cx="6351270"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Execute tasks assigned by the driver program, processing data in parallel.</a:t>
            </a:r>
            <a:endParaRPr lang="en-US" sz="1785"/>
          </a:p>
        </p:txBody>
      </p:sp>
      <p:pic>
        <p:nvPicPr>
          <p:cNvPr id="8" name="Image 1" descr="preencoded.png"/>
          <p:cNvPicPr>
            <a:picLocks noChangeAspect="1"/>
          </p:cNvPicPr>
          <p:nvPr/>
        </p:nvPicPr>
        <p:blipFill>
          <a:blip r:embed="rId4"/>
          <a:stretch>
            <a:fillRect/>
          </a:stretch>
        </p:blipFill>
        <p:spPr>
          <a:xfrm>
            <a:off x="7485221" y="1983462"/>
            <a:ext cx="6351389" cy="3925372"/>
          </a:xfrm>
          <a:prstGeom prst="rect">
            <a:avLst/>
          </a:prstGeom>
        </p:spPr>
      </p:pic>
      <p:sp>
        <p:nvSpPr>
          <p:cNvPr id="9" name="Text 5"/>
          <p:cNvSpPr/>
          <p:nvPr/>
        </p:nvSpPr>
        <p:spPr>
          <a:xfrm>
            <a:off x="7485221" y="6192322"/>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Driver Program</a:t>
            </a:r>
            <a:endParaRPr lang="en-US" sz="2235"/>
          </a:p>
        </p:txBody>
      </p:sp>
      <p:sp>
        <p:nvSpPr>
          <p:cNvPr id="10" name="Text 6"/>
          <p:cNvSpPr/>
          <p:nvPr/>
        </p:nvSpPr>
        <p:spPr>
          <a:xfrm>
            <a:off x="7485221" y="6682740"/>
            <a:ext cx="6351389"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Coordinates the execution of tasks across the cluster and manages the SparkContext.</a:t>
            </a:r>
            <a:endParaRPr lang="en-US" sz="1785"/>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731175"/>
            <a:ext cx="4919305" cy="2767132"/>
          </a:xfrm>
          <a:prstGeom prst="rect">
            <a:avLst/>
          </a:prstGeom>
        </p:spPr>
      </p:pic>
      <p:sp>
        <p:nvSpPr>
          <p:cNvPr id="6" name="Text 2"/>
          <p:cNvSpPr/>
          <p:nvPr/>
        </p:nvSpPr>
        <p:spPr>
          <a:xfrm>
            <a:off x="793790" y="921068"/>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 RDDs</a:t>
            </a:r>
            <a:endParaRPr lang="en-US" sz="4465"/>
          </a:p>
        </p:txBody>
      </p:sp>
      <p:sp>
        <p:nvSpPr>
          <p:cNvPr id="7" name="Shape 3"/>
          <p:cNvSpPr/>
          <p:nvPr/>
        </p:nvSpPr>
        <p:spPr>
          <a:xfrm>
            <a:off x="793790" y="2225159"/>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 4"/>
          <p:cNvSpPr/>
          <p:nvPr/>
        </p:nvSpPr>
        <p:spPr>
          <a:xfrm>
            <a:off x="976074" y="2310170"/>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9" name="Text 5"/>
          <p:cNvSpPr/>
          <p:nvPr/>
        </p:nvSpPr>
        <p:spPr>
          <a:xfrm>
            <a:off x="1530906" y="2225159"/>
            <a:ext cx="2927747" cy="70866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Resilient Distributed Datasets (RDDs)</a:t>
            </a:r>
            <a:endParaRPr lang="en-US" sz="2235"/>
          </a:p>
        </p:txBody>
      </p:sp>
      <p:sp>
        <p:nvSpPr>
          <p:cNvPr id="10" name="Text 6"/>
          <p:cNvSpPr/>
          <p:nvPr/>
        </p:nvSpPr>
        <p:spPr>
          <a:xfrm>
            <a:off x="1530906" y="3069908"/>
            <a:ext cx="2927747" cy="1814513"/>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RDDs are fundamental data structures in Spark, representing a collection of elements distributed across a cluster of machines.</a:t>
            </a:r>
            <a:endParaRPr lang="en-US" sz="1785"/>
          </a:p>
        </p:txBody>
      </p:sp>
      <p:sp>
        <p:nvSpPr>
          <p:cNvPr id="11" name="Shape 7"/>
          <p:cNvSpPr/>
          <p:nvPr/>
        </p:nvSpPr>
        <p:spPr>
          <a:xfrm>
            <a:off x="4685467" y="2225159"/>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8"/>
          <p:cNvSpPr/>
          <p:nvPr/>
        </p:nvSpPr>
        <p:spPr>
          <a:xfrm>
            <a:off x="4851916" y="2310170"/>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3" name="Text 9"/>
          <p:cNvSpPr/>
          <p:nvPr/>
        </p:nvSpPr>
        <p:spPr>
          <a:xfrm>
            <a:off x="5422583" y="2225159"/>
            <a:ext cx="2927747" cy="70866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In-Memory Computations</a:t>
            </a:r>
            <a:endParaRPr lang="en-US" sz="2235"/>
          </a:p>
        </p:txBody>
      </p:sp>
      <p:sp>
        <p:nvSpPr>
          <p:cNvPr id="14" name="Text 10"/>
          <p:cNvSpPr/>
          <p:nvPr/>
        </p:nvSpPr>
        <p:spPr>
          <a:xfrm>
            <a:off x="5422583" y="3069908"/>
            <a:ext cx="2927747"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RDDs can be processed in memory, enabling fast and efficient data analysis.</a:t>
            </a:r>
            <a:endParaRPr lang="en-US" sz="1785"/>
          </a:p>
        </p:txBody>
      </p:sp>
      <p:sp>
        <p:nvSpPr>
          <p:cNvPr id="15" name="Shape 11"/>
          <p:cNvSpPr/>
          <p:nvPr/>
        </p:nvSpPr>
        <p:spPr>
          <a:xfrm>
            <a:off x="793790" y="5366385"/>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 12"/>
          <p:cNvSpPr/>
          <p:nvPr/>
        </p:nvSpPr>
        <p:spPr>
          <a:xfrm>
            <a:off x="958096" y="5451396"/>
            <a:ext cx="181689"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3</a:t>
            </a:r>
            <a:endParaRPr lang="en-US" sz="2680"/>
          </a:p>
        </p:txBody>
      </p:sp>
      <p:sp>
        <p:nvSpPr>
          <p:cNvPr id="17" name="Text 13"/>
          <p:cNvSpPr/>
          <p:nvPr/>
        </p:nvSpPr>
        <p:spPr>
          <a:xfrm>
            <a:off x="1530906" y="5366385"/>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Lazy Evaluation</a:t>
            </a:r>
            <a:endParaRPr lang="en-US" sz="2235"/>
          </a:p>
        </p:txBody>
      </p:sp>
      <p:sp>
        <p:nvSpPr>
          <p:cNvPr id="18" name="Text 14"/>
          <p:cNvSpPr/>
          <p:nvPr/>
        </p:nvSpPr>
        <p:spPr>
          <a:xfrm>
            <a:off x="1530906" y="5856803"/>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Computations on RDDs are only executed when needed, allowing for optimization and resource efficiency.</a:t>
            </a:r>
            <a:endParaRPr lang="en-US" sz="1785"/>
          </a:p>
        </p:txBody>
      </p:sp>
      <p:sp>
        <p:nvSpPr>
          <p:cNvPr id="19" name="Shape 15"/>
          <p:cNvSpPr/>
          <p:nvPr/>
        </p:nvSpPr>
        <p:spPr>
          <a:xfrm>
            <a:off x="4685467" y="5366385"/>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Text 16"/>
          <p:cNvSpPr/>
          <p:nvPr/>
        </p:nvSpPr>
        <p:spPr>
          <a:xfrm>
            <a:off x="4847749" y="5451396"/>
            <a:ext cx="185738"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4</a:t>
            </a:r>
            <a:endParaRPr lang="en-US" sz="2680"/>
          </a:p>
        </p:txBody>
      </p:sp>
      <p:sp>
        <p:nvSpPr>
          <p:cNvPr id="21" name="Text 17"/>
          <p:cNvSpPr/>
          <p:nvPr/>
        </p:nvSpPr>
        <p:spPr>
          <a:xfrm>
            <a:off x="5422583" y="5366385"/>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Fault Tolerance</a:t>
            </a:r>
            <a:endParaRPr lang="en-US" sz="2235"/>
          </a:p>
        </p:txBody>
      </p:sp>
      <p:sp>
        <p:nvSpPr>
          <p:cNvPr id="22" name="Text 18"/>
          <p:cNvSpPr/>
          <p:nvPr/>
        </p:nvSpPr>
        <p:spPr>
          <a:xfrm>
            <a:off x="5422583" y="5856803"/>
            <a:ext cx="2927747"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RDDs are fault-tolerant, meaning they can recover from node failures without losing data.</a:t>
            </a:r>
            <a:endParaRPr lang="en-US" sz="1785"/>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10577989"/>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2065496" y="436602"/>
            <a:ext cx="3969425" cy="4961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905"/>
              </a:lnSpc>
              <a:buNone/>
            </a:pPr>
            <a:r>
              <a:rPr lang="en-US" sz="3125">
                <a:solidFill>
                  <a:srgbClr val="1B1B27"/>
                </a:solidFill>
                <a:latin typeface="Raleway" pitchFamily="34" charset="0"/>
                <a:ea typeface="Raleway" pitchFamily="34" charset="-122"/>
                <a:cs typeface="Raleway" pitchFamily="34" charset="-120"/>
              </a:rPr>
              <a:t>Spark RDD Functions</a:t>
            </a:r>
            <a:endParaRPr lang="en-US" sz="3125"/>
          </a:p>
        </p:txBody>
      </p:sp>
      <p:pic>
        <p:nvPicPr>
          <p:cNvPr id="5" name="Image 0" descr="preencoded.png"/>
          <p:cNvPicPr>
            <a:picLocks noChangeAspect="1"/>
          </p:cNvPicPr>
          <p:nvPr/>
        </p:nvPicPr>
        <p:blipFill>
          <a:blip r:embed="rId3"/>
          <a:stretch>
            <a:fillRect/>
          </a:stretch>
        </p:blipFill>
        <p:spPr>
          <a:xfrm>
            <a:off x="2065496" y="1250275"/>
            <a:ext cx="793790" cy="1270159"/>
          </a:xfrm>
          <a:prstGeom prst="rect">
            <a:avLst/>
          </a:prstGeom>
        </p:spPr>
      </p:pic>
      <p:sp>
        <p:nvSpPr>
          <p:cNvPr id="6" name="Text 3"/>
          <p:cNvSpPr/>
          <p:nvPr/>
        </p:nvSpPr>
        <p:spPr>
          <a:xfrm>
            <a:off x="3097411" y="1408986"/>
            <a:ext cx="2349579"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In-Memory Computations</a:t>
            </a:r>
            <a:endParaRPr lang="en-US" sz="1565"/>
          </a:p>
        </p:txBody>
      </p:sp>
      <p:sp>
        <p:nvSpPr>
          <p:cNvPr id="7" name="Text 4"/>
          <p:cNvSpPr/>
          <p:nvPr/>
        </p:nvSpPr>
        <p:spPr>
          <a:xfrm>
            <a:off x="3097411" y="1752243"/>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are stored in memory for fast processing, minimizing disk access time.</a:t>
            </a:r>
            <a:endParaRPr lang="en-US" sz="1250"/>
          </a:p>
        </p:txBody>
      </p:sp>
      <p:pic>
        <p:nvPicPr>
          <p:cNvPr id="8" name="Image 1" descr="preencoded.png"/>
          <p:cNvPicPr>
            <a:picLocks noChangeAspect="1"/>
          </p:cNvPicPr>
          <p:nvPr/>
        </p:nvPicPr>
        <p:blipFill>
          <a:blip r:embed="rId4"/>
          <a:stretch>
            <a:fillRect/>
          </a:stretch>
        </p:blipFill>
        <p:spPr>
          <a:xfrm>
            <a:off x="2065496" y="2520434"/>
            <a:ext cx="793790" cy="1270159"/>
          </a:xfrm>
          <a:prstGeom prst="rect">
            <a:avLst/>
          </a:prstGeom>
        </p:spPr>
      </p:pic>
      <p:sp>
        <p:nvSpPr>
          <p:cNvPr id="9" name="Text 5"/>
          <p:cNvSpPr/>
          <p:nvPr/>
        </p:nvSpPr>
        <p:spPr>
          <a:xfrm>
            <a:off x="3097411" y="2679144"/>
            <a:ext cx="198465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Lazy Evaluations</a:t>
            </a:r>
            <a:endParaRPr lang="en-US" sz="1565"/>
          </a:p>
        </p:txBody>
      </p:sp>
      <p:sp>
        <p:nvSpPr>
          <p:cNvPr id="10" name="Text 6"/>
          <p:cNvSpPr/>
          <p:nvPr/>
        </p:nvSpPr>
        <p:spPr>
          <a:xfrm>
            <a:off x="3097411" y="3022402"/>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Computations are deferred until a result is needed, optimizing resource usage and enabling transformations on large datasets.</a:t>
            </a:r>
            <a:endParaRPr lang="en-US" sz="1250"/>
          </a:p>
        </p:txBody>
      </p:sp>
      <p:pic>
        <p:nvPicPr>
          <p:cNvPr id="11" name="Image 2" descr="preencoded.png"/>
          <p:cNvPicPr>
            <a:picLocks noChangeAspect="1"/>
          </p:cNvPicPr>
          <p:nvPr/>
        </p:nvPicPr>
        <p:blipFill>
          <a:blip r:embed="rId5"/>
          <a:stretch>
            <a:fillRect/>
          </a:stretch>
        </p:blipFill>
        <p:spPr>
          <a:xfrm>
            <a:off x="2065496" y="3790593"/>
            <a:ext cx="793790" cy="1270159"/>
          </a:xfrm>
          <a:prstGeom prst="rect">
            <a:avLst/>
          </a:prstGeom>
        </p:spPr>
      </p:pic>
      <p:sp>
        <p:nvSpPr>
          <p:cNvPr id="12" name="Text 7"/>
          <p:cNvSpPr/>
          <p:nvPr/>
        </p:nvSpPr>
        <p:spPr>
          <a:xfrm>
            <a:off x="3097411" y="3949303"/>
            <a:ext cx="198465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Fault Tolerant</a:t>
            </a:r>
            <a:endParaRPr lang="en-US" sz="1565"/>
          </a:p>
        </p:txBody>
      </p:sp>
      <p:sp>
        <p:nvSpPr>
          <p:cNvPr id="13" name="Text 8"/>
          <p:cNvSpPr/>
          <p:nvPr/>
        </p:nvSpPr>
        <p:spPr>
          <a:xfrm>
            <a:off x="3097411" y="4292560"/>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are resilient to node failures, ensuring data integrity and continuity during processing.</a:t>
            </a:r>
            <a:endParaRPr lang="en-US" sz="1250"/>
          </a:p>
        </p:txBody>
      </p:sp>
      <p:pic>
        <p:nvPicPr>
          <p:cNvPr id="14" name="Image 3" descr="preencoded.png"/>
          <p:cNvPicPr>
            <a:picLocks noChangeAspect="1"/>
          </p:cNvPicPr>
          <p:nvPr/>
        </p:nvPicPr>
        <p:blipFill>
          <a:blip r:embed="rId6"/>
          <a:stretch>
            <a:fillRect/>
          </a:stretch>
        </p:blipFill>
        <p:spPr>
          <a:xfrm>
            <a:off x="2065496" y="5060752"/>
            <a:ext cx="793790" cy="1270159"/>
          </a:xfrm>
          <a:prstGeom prst="rect">
            <a:avLst/>
          </a:prstGeom>
        </p:spPr>
      </p:pic>
      <p:sp>
        <p:nvSpPr>
          <p:cNvPr id="15" name="Text 9"/>
          <p:cNvSpPr/>
          <p:nvPr/>
        </p:nvSpPr>
        <p:spPr>
          <a:xfrm>
            <a:off x="3097411" y="5219462"/>
            <a:ext cx="198465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Immutable</a:t>
            </a:r>
            <a:endParaRPr lang="en-US" sz="1565"/>
          </a:p>
        </p:txBody>
      </p:sp>
      <p:sp>
        <p:nvSpPr>
          <p:cNvPr id="16" name="Text 10"/>
          <p:cNvSpPr/>
          <p:nvPr/>
        </p:nvSpPr>
        <p:spPr>
          <a:xfrm>
            <a:off x="3097411" y="5562719"/>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are immutable, meaning their contents cannot be changed once created, ensuring data consistency and predictability.</a:t>
            </a:r>
            <a:endParaRPr lang="en-US" sz="1250"/>
          </a:p>
        </p:txBody>
      </p:sp>
      <p:pic>
        <p:nvPicPr>
          <p:cNvPr id="17" name="Image 4" descr="preencoded.png"/>
          <p:cNvPicPr>
            <a:picLocks noChangeAspect="1"/>
          </p:cNvPicPr>
          <p:nvPr/>
        </p:nvPicPr>
        <p:blipFill>
          <a:blip r:embed="rId7"/>
          <a:stretch>
            <a:fillRect/>
          </a:stretch>
        </p:blipFill>
        <p:spPr>
          <a:xfrm>
            <a:off x="2065496" y="6330910"/>
            <a:ext cx="793790" cy="1270159"/>
          </a:xfrm>
          <a:prstGeom prst="rect">
            <a:avLst/>
          </a:prstGeom>
        </p:spPr>
      </p:pic>
      <p:sp>
        <p:nvSpPr>
          <p:cNvPr id="18" name="Text 11"/>
          <p:cNvSpPr/>
          <p:nvPr/>
        </p:nvSpPr>
        <p:spPr>
          <a:xfrm>
            <a:off x="3097411" y="6489621"/>
            <a:ext cx="198465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Partitioning</a:t>
            </a:r>
            <a:endParaRPr lang="en-US" sz="1565"/>
          </a:p>
        </p:txBody>
      </p:sp>
      <p:sp>
        <p:nvSpPr>
          <p:cNvPr id="19" name="Text 12"/>
          <p:cNvSpPr/>
          <p:nvPr/>
        </p:nvSpPr>
        <p:spPr>
          <a:xfrm>
            <a:off x="3097411" y="6832878"/>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are partitioned across multiple nodes for parallel processing, enhancing performance and scalability.</a:t>
            </a:r>
            <a:endParaRPr lang="en-US" sz="1250"/>
          </a:p>
        </p:txBody>
      </p:sp>
      <p:pic>
        <p:nvPicPr>
          <p:cNvPr id="20" name="Image 5" descr="preencoded.png"/>
          <p:cNvPicPr>
            <a:picLocks noChangeAspect="1"/>
          </p:cNvPicPr>
          <p:nvPr/>
        </p:nvPicPr>
        <p:blipFill>
          <a:blip r:embed="rId8"/>
          <a:stretch>
            <a:fillRect/>
          </a:stretch>
        </p:blipFill>
        <p:spPr>
          <a:xfrm>
            <a:off x="2065496" y="7601069"/>
            <a:ext cx="793790" cy="1270159"/>
          </a:xfrm>
          <a:prstGeom prst="rect">
            <a:avLst/>
          </a:prstGeom>
        </p:spPr>
      </p:pic>
      <p:sp>
        <p:nvSpPr>
          <p:cNvPr id="21" name="Text 13"/>
          <p:cNvSpPr/>
          <p:nvPr/>
        </p:nvSpPr>
        <p:spPr>
          <a:xfrm>
            <a:off x="3097411" y="7759779"/>
            <a:ext cx="198465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Persistence</a:t>
            </a:r>
            <a:endParaRPr lang="en-US" sz="1565"/>
          </a:p>
        </p:txBody>
      </p:sp>
      <p:sp>
        <p:nvSpPr>
          <p:cNvPr id="22" name="Text 14"/>
          <p:cNvSpPr/>
          <p:nvPr/>
        </p:nvSpPr>
        <p:spPr>
          <a:xfrm>
            <a:off x="3097411" y="8103037"/>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can be persisted in memory or on disk, allowing for reuse and faster access in subsequent computations.</a:t>
            </a:r>
            <a:endParaRPr lang="en-US" sz="1250"/>
          </a:p>
        </p:txBody>
      </p:sp>
      <p:pic>
        <p:nvPicPr>
          <p:cNvPr id="23" name="Image 6" descr="preencoded.png"/>
          <p:cNvPicPr>
            <a:picLocks noChangeAspect="1"/>
          </p:cNvPicPr>
          <p:nvPr/>
        </p:nvPicPr>
        <p:blipFill>
          <a:blip r:embed="rId9"/>
          <a:stretch>
            <a:fillRect/>
          </a:stretch>
        </p:blipFill>
        <p:spPr>
          <a:xfrm>
            <a:off x="2065496" y="8871228"/>
            <a:ext cx="793790" cy="1270159"/>
          </a:xfrm>
          <a:prstGeom prst="rect">
            <a:avLst/>
          </a:prstGeom>
        </p:spPr>
      </p:pic>
      <p:sp>
        <p:nvSpPr>
          <p:cNvPr id="24" name="Text 15"/>
          <p:cNvSpPr/>
          <p:nvPr/>
        </p:nvSpPr>
        <p:spPr>
          <a:xfrm>
            <a:off x="3097411" y="9029938"/>
            <a:ext cx="2466023" cy="24800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955"/>
              </a:lnSpc>
              <a:buNone/>
            </a:pPr>
            <a:r>
              <a:rPr lang="en-US" sz="1565">
                <a:solidFill>
                  <a:srgbClr val="3C3939"/>
                </a:solidFill>
                <a:latin typeface="Raleway" pitchFamily="34" charset="0"/>
                <a:ea typeface="Raleway" pitchFamily="34" charset="-122"/>
                <a:cs typeface="Raleway" pitchFamily="34" charset="-120"/>
              </a:rPr>
              <a:t>Coarse Grained Operations</a:t>
            </a:r>
            <a:endParaRPr lang="en-US" sz="1565"/>
          </a:p>
        </p:txBody>
      </p:sp>
      <p:sp>
        <p:nvSpPr>
          <p:cNvPr id="25" name="Text 16"/>
          <p:cNvSpPr/>
          <p:nvPr/>
        </p:nvSpPr>
        <p:spPr>
          <a:xfrm>
            <a:off x="3097411" y="9373195"/>
            <a:ext cx="946737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250">
                <a:solidFill>
                  <a:srgbClr val="3C3939"/>
                </a:solidFill>
                <a:latin typeface="Roboto" pitchFamily="34" charset="0"/>
                <a:ea typeface="Roboto" pitchFamily="34" charset="-122"/>
                <a:cs typeface="Roboto" pitchFamily="34" charset="-120"/>
              </a:rPr>
              <a:t>RDDs support efficient parallel processing of large datasets through coarse-grained operations, maximizing computational throughput.</a:t>
            </a:r>
            <a:endParaRPr lang="en-US" sz="1250"/>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3030498"/>
            <a:ext cx="4919305" cy="2168604"/>
          </a:xfrm>
          <a:prstGeom prst="rect">
            <a:avLst/>
          </a:prstGeom>
        </p:spPr>
      </p:pic>
      <p:sp>
        <p:nvSpPr>
          <p:cNvPr id="6" name="Text 2"/>
          <p:cNvSpPr/>
          <p:nvPr/>
        </p:nvSpPr>
        <p:spPr>
          <a:xfrm>
            <a:off x="793790" y="677228"/>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 RDD Workflow</a:t>
            </a:r>
            <a:endParaRPr lang="en-US" sz="4465"/>
          </a:p>
        </p:txBody>
      </p:sp>
      <p:sp>
        <p:nvSpPr>
          <p:cNvPr id="7" name="Shape 3"/>
          <p:cNvSpPr/>
          <p:nvPr/>
        </p:nvSpPr>
        <p:spPr>
          <a:xfrm>
            <a:off x="1118711" y="1726168"/>
            <a:ext cx="30480" cy="5826085"/>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1358622" y="2221230"/>
            <a:ext cx="793790" cy="30480"/>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Shape 5"/>
          <p:cNvSpPr/>
          <p:nvPr/>
        </p:nvSpPr>
        <p:spPr>
          <a:xfrm>
            <a:off x="878800" y="1981319"/>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 6"/>
          <p:cNvSpPr/>
          <p:nvPr/>
        </p:nvSpPr>
        <p:spPr>
          <a:xfrm>
            <a:off x="1061085" y="2066330"/>
            <a:ext cx="145613"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1</a:t>
            </a:r>
            <a:endParaRPr lang="en-US" sz="2680"/>
          </a:p>
        </p:txBody>
      </p:sp>
      <p:sp>
        <p:nvSpPr>
          <p:cNvPr id="11" name="Text 7"/>
          <p:cNvSpPr/>
          <p:nvPr/>
        </p:nvSpPr>
        <p:spPr>
          <a:xfrm>
            <a:off x="2381488" y="1952982"/>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Data Loading</a:t>
            </a:r>
            <a:endParaRPr lang="en-US" sz="2235"/>
          </a:p>
        </p:txBody>
      </p:sp>
      <p:sp>
        <p:nvSpPr>
          <p:cNvPr id="12" name="Text 8"/>
          <p:cNvSpPr/>
          <p:nvPr/>
        </p:nvSpPr>
        <p:spPr>
          <a:xfrm>
            <a:off x="2381488" y="2443401"/>
            <a:ext cx="596872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RDDs are created by loading data from various sources like files, databases, or external systems.</a:t>
            </a:r>
            <a:endParaRPr lang="en-US" sz="1785"/>
          </a:p>
        </p:txBody>
      </p:sp>
      <p:sp>
        <p:nvSpPr>
          <p:cNvPr id="13" name="Shape 9"/>
          <p:cNvSpPr/>
          <p:nvPr/>
        </p:nvSpPr>
        <p:spPr>
          <a:xfrm>
            <a:off x="1358622" y="4117896"/>
            <a:ext cx="793790" cy="30480"/>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Shape 10"/>
          <p:cNvSpPr/>
          <p:nvPr/>
        </p:nvSpPr>
        <p:spPr>
          <a:xfrm>
            <a:off x="878800" y="3877985"/>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1"/>
          <p:cNvSpPr/>
          <p:nvPr/>
        </p:nvSpPr>
        <p:spPr>
          <a:xfrm>
            <a:off x="1045250" y="3962995"/>
            <a:ext cx="177284"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2</a:t>
            </a:r>
            <a:endParaRPr lang="en-US" sz="2680"/>
          </a:p>
        </p:txBody>
      </p:sp>
      <p:sp>
        <p:nvSpPr>
          <p:cNvPr id="16" name="Text 12"/>
          <p:cNvSpPr/>
          <p:nvPr/>
        </p:nvSpPr>
        <p:spPr>
          <a:xfrm>
            <a:off x="2381488" y="3849648"/>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Transformations</a:t>
            </a:r>
            <a:endParaRPr lang="en-US" sz="2235"/>
          </a:p>
        </p:txBody>
      </p:sp>
      <p:sp>
        <p:nvSpPr>
          <p:cNvPr id="17" name="Text 13"/>
          <p:cNvSpPr/>
          <p:nvPr/>
        </p:nvSpPr>
        <p:spPr>
          <a:xfrm>
            <a:off x="2381488" y="4340066"/>
            <a:ext cx="596872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Data transformations are applied to RDDs to manipulate and process the data, creating new RDDs.</a:t>
            </a:r>
            <a:endParaRPr lang="en-US" sz="1785"/>
          </a:p>
        </p:txBody>
      </p:sp>
      <p:sp>
        <p:nvSpPr>
          <p:cNvPr id="18" name="Shape 14"/>
          <p:cNvSpPr/>
          <p:nvPr/>
        </p:nvSpPr>
        <p:spPr>
          <a:xfrm>
            <a:off x="1358622" y="6014561"/>
            <a:ext cx="793790" cy="30480"/>
          </a:xfrm>
          <a:prstGeom prst="roundRect">
            <a:avLst>
              <a:gd name="adj" fmla="val 312558"/>
            </a:avLst>
          </a:prstGeom>
          <a:solidFill>
            <a:srgbClr val="C7C7D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Shape 15"/>
          <p:cNvSpPr/>
          <p:nvPr/>
        </p:nvSpPr>
        <p:spPr>
          <a:xfrm>
            <a:off x="878800" y="5774650"/>
            <a:ext cx="510302" cy="510302"/>
          </a:xfrm>
          <a:prstGeom prst="roundRect">
            <a:avLst>
              <a:gd name="adj" fmla="val 18669"/>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Text 16"/>
          <p:cNvSpPr/>
          <p:nvPr/>
        </p:nvSpPr>
        <p:spPr>
          <a:xfrm>
            <a:off x="1043107" y="5859661"/>
            <a:ext cx="181689" cy="34028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80"/>
              </a:lnSpc>
              <a:buNone/>
            </a:pPr>
            <a:r>
              <a:rPr lang="en-US" sz="2680">
                <a:solidFill>
                  <a:srgbClr val="3C3939"/>
                </a:solidFill>
                <a:latin typeface="Raleway" pitchFamily="34" charset="0"/>
                <a:ea typeface="Raleway" pitchFamily="34" charset="-122"/>
                <a:cs typeface="Raleway" pitchFamily="34" charset="-120"/>
              </a:rPr>
              <a:t>3</a:t>
            </a:r>
            <a:endParaRPr lang="en-US" sz="2680"/>
          </a:p>
        </p:txBody>
      </p:sp>
      <p:sp>
        <p:nvSpPr>
          <p:cNvPr id="21" name="Text 17"/>
          <p:cNvSpPr/>
          <p:nvPr/>
        </p:nvSpPr>
        <p:spPr>
          <a:xfrm>
            <a:off x="2381488" y="5746313"/>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Actions</a:t>
            </a:r>
            <a:endParaRPr lang="en-US" sz="2235"/>
          </a:p>
        </p:txBody>
      </p:sp>
      <p:sp>
        <p:nvSpPr>
          <p:cNvPr id="22" name="Text 18"/>
          <p:cNvSpPr/>
          <p:nvPr/>
        </p:nvSpPr>
        <p:spPr>
          <a:xfrm>
            <a:off x="2381488" y="6236732"/>
            <a:ext cx="5968722"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Actions trigger the execution of transformations and produce final results, such as collecting data or saving it to a file.</a:t>
            </a:r>
            <a:endParaRPr lang="en-US" sz="1785"/>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0813" y="2693670"/>
            <a:ext cx="5052655" cy="2842141"/>
          </a:xfrm>
          <a:prstGeom prst="rect">
            <a:avLst/>
          </a:prstGeom>
        </p:spPr>
      </p:pic>
      <p:sp>
        <p:nvSpPr>
          <p:cNvPr id="6" name="Text 2"/>
          <p:cNvSpPr/>
          <p:nvPr/>
        </p:nvSpPr>
        <p:spPr>
          <a:xfrm>
            <a:off x="607219" y="887373"/>
            <a:ext cx="6470571" cy="54209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270"/>
              </a:lnSpc>
              <a:buNone/>
            </a:pPr>
            <a:r>
              <a:rPr lang="en-US" sz="3415">
                <a:solidFill>
                  <a:srgbClr val="1B1B27"/>
                </a:solidFill>
                <a:latin typeface="Raleway" pitchFamily="34" charset="0"/>
                <a:ea typeface="Raleway" pitchFamily="34" charset="-122"/>
                <a:cs typeface="Raleway" pitchFamily="34" charset="-120"/>
              </a:rPr>
              <a:t>RDDs: Solving Existing Problems</a:t>
            </a:r>
            <a:endParaRPr lang="en-US" sz="3415"/>
          </a:p>
        </p:txBody>
      </p:sp>
      <p:pic>
        <p:nvPicPr>
          <p:cNvPr id="7" name="Image 2" descr="preencoded.png"/>
          <p:cNvPicPr>
            <a:picLocks noChangeAspect="1"/>
          </p:cNvPicPr>
          <p:nvPr/>
        </p:nvPicPr>
        <p:blipFill>
          <a:blip r:embed="rId5"/>
          <a:stretch>
            <a:fillRect/>
          </a:stretch>
        </p:blipFill>
        <p:spPr>
          <a:xfrm>
            <a:off x="607219" y="1689616"/>
            <a:ext cx="433626" cy="433626"/>
          </a:xfrm>
          <a:prstGeom prst="rect">
            <a:avLst/>
          </a:prstGeom>
        </p:spPr>
      </p:pic>
      <p:sp>
        <p:nvSpPr>
          <p:cNvPr id="8" name="Text 3"/>
          <p:cNvSpPr/>
          <p:nvPr/>
        </p:nvSpPr>
        <p:spPr>
          <a:xfrm>
            <a:off x="607219" y="2296716"/>
            <a:ext cx="2168604" cy="2709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5"/>
              </a:lnSpc>
              <a:buNone/>
            </a:pPr>
            <a:r>
              <a:rPr lang="en-US" sz="1710">
                <a:solidFill>
                  <a:srgbClr val="3C3939"/>
                </a:solidFill>
                <a:latin typeface="Raleway" pitchFamily="34" charset="0"/>
                <a:ea typeface="Raleway" pitchFamily="34" charset="-122"/>
                <a:cs typeface="Raleway" pitchFamily="34" charset="-120"/>
              </a:rPr>
              <a:t>In-Disk Computation</a:t>
            </a:r>
            <a:endParaRPr lang="en-US" sz="1710"/>
          </a:p>
        </p:txBody>
      </p:sp>
      <p:sp>
        <p:nvSpPr>
          <p:cNvPr id="9" name="Text 4"/>
          <p:cNvSpPr/>
          <p:nvPr/>
        </p:nvSpPr>
        <p:spPr>
          <a:xfrm>
            <a:off x="607219" y="2671763"/>
            <a:ext cx="7929563" cy="55506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85"/>
              </a:lnSpc>
              <a:buNone/>
            </a:pPr>
            <a:r>
              <a:rPr lang="en-US" sz="1365">
                <a:solidFill>
                  <a:srgbClr val="3C3939"/>
                </a:solidFill>
                <a:latin typeface="Roboto" pitchFamily="34" charset="0"/>
                <a:ea typeface="Roboto" pitchFamily="34" charset="-122"/>
                <a:cs typeface="Roboto" pitchFamily="34" charset="-120"/>
              </a:rPr>
              <a:t>RDDs address the issue of in-disk computation by storing data in memory, enabling faster processing and reducing disk I/O overhead.</a:t>
            </a:r>
            <a:endParaRPr lang="en-US" sz="1365"/>
          </a:p>
        </p:txBody>
      </p:sp>
      <p:pic>
        <p:nvPicPr>
          <p:cNvPr id="10" name="Image 3" descr="preencoded.png"/>
          <p:cNvPicPr>
            <a:picLocks noChangeAspect="1"/>
          </p:cNvPicPr>
          <p:nvPr/>
        </p:nvPicPr>
        <p:blipFill>
          <a:blip r:embed="rId6"/>
          <a:stretch>
            <a:fillRect/>
          </a:stretch>
        </p:blipFill>
        <p:spPr>
          <a:xfrm>
            <a:off x="607219" y="3747254"/>
            <a:ext cx="433626" cy="433626"/>
          </a:xfrm>
          <a:prstGeom prst="rect">
            <a:avLst/>
          </a:prstGeom>
        </p:spPr>
      </p:pic>
      <p:sp>
        <p:nvSpPr>
          <p:cNvPr id="11" name="Text 5"/>
          <p:cNvSpPr/>
          <p:nvPr/>
        </p:nvSpPr>
        <p:spPr>
          <a:xfrm>
            <a:off x="607219" y="4354354"/>
            <a:ext cx="2168604" cy="2709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5"/>
              </a:lnSpc>
              <a:buNone/>
            </a:pPr>
            <a:r>
              <a:rPr lang="en-US" sz="1710">
                <a:solidFill>
                  <a:srgbClr val="3C3939"/>
                </a:solidFill>
                <a:latin typeface="Raleway" pitchFamily="34" charset="0"/>
                <a:ea typeface="Raleway" pitchFamily="34" charset="-122"/>
                <a:cs typeface="Raleway" pitchFamily="34" charset="-120"/>
              </a:rPr>
              <a:t>Job Execution</a:t>
            </a:r>
            <a:endParaRPr lang="en-US" sz="1710"/>
          </a:p>
        </p:txBody>
      </p:sp>
      <p:sp>
        <p:nvSpPr>
          <p:cNvPr id="12" name="Text 6"/>
          <p:cNvSpPr/>
          <p:nvPr/>
        </p:nvSpPr>
        <p:spPr>
          <a:xfrm>
            <a:off x="607219" y="4729401"/>
            <a:ext cx="7929563" cy="55506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85"/>
              </a:lnSpc>
              <a:buNone/>
            </a:pPr>
            <a:r>
              <a:rPr lang="en-US" sz="1365">
                <a:solidFill>
                  <a:srgbClr val="3C3939"/>
                </a:solidFill>
                <a:latin typeface="Roboto" pitchFamily="34" charset="0"/>
                <a:ea typeface="Roboto" pitchFamily="34" charset="-122"/>
                <a:cs typeface="Roboto" pitchFamily="34" charset="-120"/>
              </a:rPr>
              <a:t>RDDs simplify job execution by providing a distributed, fault-tolerant framework for managing and coordinating tasks across multiple nodes.</a:t>
            </a:r>
            <a:endParaRPr lang="en-US" sz="1365"/>
          </a:p>
        </p:txBody>
      </p:sp>
      <p:pic>
        <p:nvPicPr>
          <p:cNvPr id="13" name="Image 4" descr="preencoded.png"/>
          <p:cNvPicPr>
            <a:picLocks noChangeAspect="1"/>
          </p:cNvPicPr>
          <p:nvPr/>
        </p:nvPicPr>
        <p:blipFill>
          <a:blip r:embed="rId7"/>
          <a:stretch>
            <a:fillRect/>
          </a:stretch>
        </p:blipFill>
        <p:spPr>
          <a:xfrm>
            <a:off x="607219" y="5804892"/>
            <a:ext cx="433626" cy="433626"/>
          </a:xfrm>
          <a:prstGeom prst="rect">
            <a:avLst/>
          </a:prstGeom>
        </p:spPr>
      </p:pic>
      <p:sp>
        <p:nvSpPr>
          <p:cNvPr id="14" name="Text 7"/>
          <p:cNvSpPr/>
          <p:nvPr/>
        </p:nvSpPr>
        <p:spPr>
          <a:xfrm>
            <a:off x="607219" y="6411992"/>
            <a:ext cx="2168604" cy="27098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5"/>
              </a:lnSpc>
              <a:buNone/>
            </a:pPr>
            <a:r>
              <a:rPr lang="en-US" sz="1710">
                <a:solidFill>
                  <a:srgbClr val="3C3939"/>
                </a:solidFill>
                <a:latin typeface="Raleway" pitchFamily="34" charset="0"/>
                <a:ea typeface="Raleway" pitchFamily="34" charset="-122"/>
                <a:cs typeface="Raleway" pitchFamily="34" charset="-120"/>
              </a:rPr>
              <a:t>Parallel Processing</a:t>
            </a:r>
            <a:endParaRPr lang="en-US" sz="1710"/>
          </a:p>
        </p:txBody>
      </p:sp>
      <p:sp>
        <p:nvSpPr>
          <p:cNvPr id="15" name="Text 8"/>
          <p:cNvSpPr/>
          <p:nvPr/>
        </p:nvSpPr>
        <p:spPr>
          <a:xfrm>
            <a:off x="607219" y="6787039"/>
            <a:ext cx="7929563" cy="55506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85"/>
              </a:lnSpc>
              <a:buNone/>
            </a:pPr>
            <a:r>
              <a:rPr lang="en-US" sz="1365">
                <a:solidFill>
                  <a:srgbClr val="3C3939"/>
                </a:solidFill>
                <a:latin typeface="Roboto" pitchFamily="34" charset="0"/>
                <a:ea typeface="Roboto" pitchFamily="34" charset="-122"/>
                <a:cs typeface="Roboto" pitchFamily="34" charset="-120"/>
              </a:rPr>
              <a:t>RDDs enable parallel processing by partitioning data across multiple nodes, allowing for simultaneous execution of operations on different data subsets.</a:t>
            </a:r>
            <a:endParaRPr lang="en-US" sz="1365"/>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793790" y="1372195"/>
            <a:ext cx="6059924"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PySpark Fundamentals</a:t>
            </a:r>
            <a:endParaRPr lang="en-US" sz="4465"/>
          </a:p>
        </p:txBody>
      </p:sp>
      <p:sp>
        <p:nvSpPr>
          <p:cNvPr id="5" name="Shape 3"/>
          <p:cNvSpPr/>
          <p:nvPr/>
        </p:nvSpPr>
        <p:spPr>
          <a:xfrm>
            <a:off x="793790" y="253460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Text 4"/>
          <p:cNvSpPr/>
          <p:nvPr/>
        </p:nvSpPr>
        <p:spPr>
          <a:xfrm>
            <a:off x="1028224" y="276903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SparkContext</a:t>
            </a:r>
            <a:endParaRPr lang="en-US" sz="2235"/>
          </a:p>
        </p:txBody>
      </p:sp>
      <p:sp>
        <p:nvSpPr>
          <p:cNvPr id="7" name="Text 5"/>
          <p:cNvSpPr/>
          <p:nvPr/>
        </p:nvSpPr>
        <p:spPr>
          <a:xfrm>
            <a:off x="1028224" y="3259455"/>
            <a:ext cx="3727490"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The entry point for interacting with Spark, creating RDDs, and managing the cluster.</a:t>
            </a:r>
            <a:endParaRPr lang="en-US" sz="1785"/>
          </a:p>
        </p:txBody>
      </p:sp>
      <p:sp>
        <p:nvSpPr>
          <p:cNvPr id="8" name="Shape 6"/>
          <p:cNvSpPr/>
          <p:nvPr/>
        </p:nvSpPr>
        <p:spPr>
          <a:xfrm>
            <a:off x="5216962" y="253460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7"/>
          <p:cNvSpPr/>
          <p:nvPr/>
        </p:nvSpPr>
        <p:spPr>
          <a:xfrm>
            <a:off x="5451396" y="276903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SparkConf</a:t>
            </a:r>
            <a:endParaRPr lang="en-US" sz="2235"/>
          </a:p>
        </p:txBody>
      </p:sp>
      <p:sp>
        <p:nvSpPr>
          <p:cNvPr id="10" name="Text 8"/>
          <p:cNvSpPr/>
          <p:nvPr/>
        </p:nvSpPr>
        <p:spPr>
          <a:xfrm>
            <a:off x="5451396" y="3259455"/>
            <a:ext cx="3727490"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Configures Spark application properties, such as master URL and application name.</a:t>
            </a:r>
            <a:endParaRPr lang="en-US" sz="1785"/>
          </a:p>
        </p:txBody>
      </p:sp>
      <p:sp>
        <p:nvSpPr>
          <p:cNvPr id="11" name="Shape 9"/>
          <p:cNvSpPr/>
          <p:nvPr/>
        </p:nvSpPr>
        <p:spPr>
          <a:xfrm>
            <a:off x="9640133" y="2534603"/>
            <a:ext cx="4196358" cy="2410897"/>
          </a:xfrm>
          <a:prstGeom prst="roundRect">
            <a:avLst>
              <a:gd name="adj" fmla="val 3952"/>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10"/>
          <p:cNvSpPr/>
          <p:nvPr/>
        </p:nvSpPr>
        <p:spPr>
          <a:xfrm>
            <a:off x="9874568" y="276903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RDD</a:t>
            </a:r>
            <a:endParaRPr lang="en-US" sz="2235"/>
          </a:p>
        </p:txBody>
      </p:sp>
      <p:sp>
        <p:nvSpPr>
          <p:cNvPr id="13" name="Text 11"/>
          <p:cNvSpPr/>
          <p:nvPr/>
        </p:nvSpPr>
        <p:spPr>
          <a:xfrm>
            <a:off x="9874568" y="3259455"/>
            <a:ext cx="3727490" cy="14516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Resilient Distributed Datasets, a fundamental data structure in Spark that represents a collection of data distributed across multiple nodes.</a:t>
            </a:r>
            <a:endParaRPr lang="en-US" sz="1785"/>
          </a:p>
        </p:txBody>
      </p:sp>
      <p:sp>
        <p:nvSpPr>
          <p:cNvPr id="14" name="Shape 12"/>
          <p:cNvSpPr/>
          <p:nvPr/>
        </p:nvSpPr>
        <p:spPr>
          <a:xfrm>
            <a:off x="793790" y="5172313"/>
            <a:ext cx="6408063" cy="1685092"/>
          </a:xfrm>
          <a:prstGeom prst="roundRect">
            <a:avLst>
              <a:gd name="adj" fmla="val 5654"/>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3"/>
          <p:cNvSpPr/>
          <p:nvPr/>
        </p:nvSpPr>
        <p:spPr>
          <a:xfrm>
            <a:off x="1028224" y="540674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DataFrame</a:t>
            </a:r>
            <a:endParaRPr lang="en-US" sz="2235"/>
          </a:p>
        </p:txBody>
      </p:sp>
      <p:sp>
        <p:nvSpPr>
          <p:cNvPr id="16" name="Text 14"/>
          <p:cNvSpPr/>
          <p:nvPr/>
        </p:nvSpPr>
        <p:spPr>
          <a:xfrm>
            <a:off x="1028224" y="5897166"/>
            <a:ext cx="5939195"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A tabular data structure with named columns, providing a structured interface for data manipulation and analysis.</a:t>
            </a:r>
            <a:endParaRPr lang="en-US" sz="1785"/>
          </a:p>
        </p:txBody>
      </p:sp>
      <p:sp>
        <p:nvSpPr>
          <p:cNvPr id="17" name="Shape 15"/>
          <p:cNvSpPr/>
          <p:nvPr/>
        </p:nvSpPr>
        <p:spPr>
          <a:xfrm>
            <a:off x="7428667" y="5172313"/>
            <a:ext cx="6408063" cy="1685092"/>
          </a:xfrm>
          <a:prstGeom prst="roundRect">
            <a:avLst>
              <a:gd name="adj" fmla="val 5654"/>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Text 16"/>
          <p:cNvSpPr/>
          <p:nvPr/>
        </p:nvSpPr>
        <p:spPr>
          <a:xfrm>
            <a:off x="7663101" y="5406747"/>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0"/>
              </a:lnSpc>
              <a:buNone/>
            </a:pPr>
            <a:r>
              <a:rPr lang="en-US" sz="2235">
                <a:solidFill>
                  <a:srgbClr val="3C3939"/>
                </a:solidFill>
                <a:latin typeface="Raleway" pitchFamily="34" charset="0"/>
                <a:ea typeface="Raleway" pitchFamily="34" charset="-122"/>
                <a:cs typeface="Raleway" pitchFamily="34" charset="-120"/>
              </a:rPr>
              <a:t>MLlib</a:t>
            </a:r>
            <a:endParaRPr lang="en-US" sz="2235"/>
          </a:p>
        </p:txBody>
      </p:sp>
      <p:sp>
        <p:nvSpPr>
          <p:cNvPr id="19" name="Text 17"/>
          <p:cNvSpPr/>
          <p:nvPr/>
        </p:nvSpPr>
        <p:spPr>
          <a:xfrm>
            <a:off x="7663101" y="5897166"/>
            <a:ext cx="5939195"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Spark's machine learning library, providing algorithms for classification, regression, clustering, and more.</a:t>
            </a:r>
            <a:endParaRPr lang="en-US" sz="1785"/>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9340572"/>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 2"/>
          <p:cNvSpPr/>
          <p:nvPr/>
        </p:nvSpPr>
        <p:spPr>
          <a:xfrm>
            <a:off x="2065496" y="436602"/>
            <a:ext cx="4134683" cy="4961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905"/>
              </a:lnSpc>
              <a:buNone/>
            </a:pPr>
            <a:r>
              <a:rPr lang="en-US" sz="3125">
                <a:solidFill>
                  <a:srgbClr val="1B1B27"/>
                </a:solidFill>
                <a:latin typeface="Raleway" pitchFamily="34" charset="0"/>
                <a:ea typeface="Raleway" pitchFamily="34" charset="-122"/>
                <a:cs typeface="Raleway" pitchFamily="34" charset="-120"/>
              </a:rPr>
              <a:t>What is SparkContext?</a:t>
            </a:r>
            <a:endParaRPr lang="en-US" sz="3125"/>
          </a:p>
        </p:txBody>
      </p:sp>
      <p:pic>
        <p:nvPicPr>
          <p:cNvPr id="5" name="Image 0" descr="preencoded.png"/>
          <p:cNvPicPr>
            <a:picLocks noChangeAspect="1"/>
          </p:cNvPicPr>
          <p:nvPr/>
        </p:nvPicPr>
        <p:blipFill>
          <a:blip r:embed="rId3"/>
          <a:stretch>
            <a:fillRect/>
          </a:stretch>
        </p:blipFill>
        <p:spPr>
          <a:xfrm>
            <a:off x="2065496" y="1170861"/>
            <a:ext cx="10499288" cy="5905738"/>
          </a:xfrm>
          <a:prstGeom prst="rect">
            <a:avLst/>
          </a:prstGeom>
        </p:spPr>
      </p:pic>
      <p:sp>
        <p:nvSpPr>
          <p:cNvPr id="6" name="Shape 3"/>
          <p:cNvSpPr/>
          <p:nvPr/>
        </p:nvSpPr>
        <p:spPr>
          <a:xfrm>
            <a:off x="2065496" y="7255193"/>
            <a:ext cx="10499288" cy="1648777"/>
          </a:xfrm>
          <a:prstGeom prst="roundRect">
            <a:avLst>
              <a:gd name="adj" fmla="val 4045"/>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hape 4"/>
          <p:cNvSpPr/>
          <p:nvPr/>
        </p:nvSpPr>
        <p:spPr>
          <a:xfrm>
            <a:off x="2073116" y="7262813"/>
            <a:ext cx="10484048" cy="4598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 5"/>
          <p:cNvSpPr/>
          <p:nvPr/>
        </p:nvSpPr>
        <p:spPr>
          <a:xfrm>
            <a:off x="2231946" y="7365683"/>
            <a:ext cx="492073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Purpose</a:t>
            </a:r>
            <a:endParaRPr lang="en-US" sz="1250"/>
          </a:p>
        </p:txBody>
      </p:sp>
      <p:sp>
        <p:nvSpPr>
          <p:cNvPr id="9" name="Text 6"/>
          <p:cNvSpPr/>
          <p:nvPr/>
        </p:nvSpPr>
        <p:spPr>
          <a:xfrm>
            <a:off x="7477720" y="7365683"/>
            <a:ext cx="492073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The entry point to interact with Spark.</a:t>
            </a:r>
            <a:endParaRPr lang="en-US" sz="1250"/>
          </a:p>
        </p:txBody>
      </p:sp>
      <p:sp>
        <p:nvSpPr>
          <p:cNvPr id="10" name="Shape 7"/>
          <p:cNvSpPr/>
          <p:nvPr/>
        </p:nvSpPr>
        <p:spPr>
          <a:xfrm>
            <a:off x="2073116" y="7722632"/>
            <a:ext cx="10484048" cy="713899"/>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 8"/>
          <p:cNvSpPr/>
          <p:nvPr/>
        </p:nvSpPr>
        <p:spPr>
          <a:xfrm>
            <a:off x="2231946" y="7825502"/>
            <a:ext cx="492073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Function</a:t>
            </a:r>
            <a:endParaRPr lang="en-US" sz="1250"/>
          </a:p>
        </p:txBody>
      </p:sp>
      <p:sp>
        <p:nvSpPr>
          <p:cNvPr id="12" name="Text 9"/>
          <p:cNvSpPr/>
          <p:nvPr/>
        </p:nvSpPr>
        <p:spPr>
          <a:xfrm>
            <a:off x="7477720" y="7825502"/>
            <a:ext cx="4920734" cy="50815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Creates RDDs, manages cluster resources, and runs Spark applications.</a:t>
            </a:r>
            <a:endParaRPr lang="en-US" sz="1250"/>
          </a:p>
        </p:txBody>
      </p:sp>
      <p:sp>
        <p:nvSpPr>
          <p:cNvPr id="13" name="Shape 10"/>
          <p:cNvSpPr/>
          <p:nvPr/>
        </p:nvSpPr>
        <p:spPr>
          <a:xfrm>
            <a:off x="2073116" y="8436531"/>
            <a:ext cx="10484048" cy="459819"/>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 11"/>
          <p:cNvSpPr/>
          <p:nvPr/>
        </p:nvSpPr>
        <p:spPr>
          <a:xfrm>
            <a:off x="2231946" y="8539401"/>
            <a:ext cx="492073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Example</a:t>
            </a:r>
            <a:endParaRPr lang="en-US" sz="1250"/>
          </a:p>
        </p:txBody>
      </p:sp>
      <p:sp>
        <p:nvSpPr>
          <p:cNvPr id="15" name="Text 12"/>
          <p:cNvSpPr/>
          <p:nvPr/>
        </p:nvSpPr>
        <p:spPr>
          <a:xfrm>
            <a:off x="7477720" y="8539401"/>
            <a:ext cx="4920734" cy="2540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00"/>
              </a:lnSpc>
              <a:buNone/>
            </a:pPr>
            <a:r>
              <a:rPr lang="en-US" sz="1250">
                <a:solidFill>
                  <a:srgbClr val="3C3939"/>
                </a:solidFill>
                <a:latin typeface="Roboto" pitchFamily="34" charset="0"/>
                <a:ea typeface="Roboto" pitchFamily="34" charset="-122"/>
                <a:cs typeface="Roboto" pitchFamily="34" charset="-120"/>
              </a:rPr>
              <a:t>sc = SparkContext(master="local", appName="MySparkApp")</a:t>
            </a:r>
            <a:endParaRPr lang="en-US" sz="1250"/>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727127"/>
            <a:ext cx="4919305" cy="2775347"/>
          </a:xfrm>
          <a:prstGeom prst="rect">
            <a:avLst/>
          </a:prstGeom>
        </p:spPr>
      </p:pic>
      <p:sp>
        <p:nvSpPr>
          <p:cNvPr id="6" name="Text 2"/>
          <p:cNvSpPr/>
          <p:nvPr/>
        </p:nvSpPr>
        <p:spPr>
          <a:xfrm>
            <a:off x="793790" y="1699974"/>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What is SparkConf?</a:t>
            </a:r>
            <a:endParaRPr lang="en-US" sz="4465"/>
          </a:p>
        </p:txBody>
      </p:sp>
      <p:sp>
        <p:nvSpPr>
          <p:cNvPr id="7" name="Shape 3"/>
          <p:cNvSpPr/>
          <p:nvPr/>
        </p:nvSpPr>
        <p:spPr>
          <a:xfrm>
            <a:off x="793790" y="2748915"/>
            <a:ext cx="7556421" cy="3780711"/>
          </a:xfrm>
          <a:prstGeom prst="roundRect">
            <a:avLst>
              <a:gd name="adj" fmla="val 2520"/>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Shape 4"/>
          <p:cNvSpPr/>
          <p:nvPr/>
        </p:nvSpPr>
        <p:spPr>
          <a:xfrm>
            <a:off x="801410" y="2756535"/>
            <a:ext cx="7541181" cy="1013222"/>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Text 5"/>
          <p:cNvSpPr/>
          <p:nvPr/>
        </p:nvSpPr>
        <p:spPr>
          <a:xfrm>
            <a:off x="1028224" y="2900243"/>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Purpose</a:t>
            </a:r>
            <a:endParaRPr lang="en-US" sz="1785"/>
          </a:p>
        </p:txBody>
      </p:sp>
      <p:sp>
        <p:nvSpPr>
          <p:cNvPr id="10" name="Text 6"/>
          <p:cNvSpPr/>
          <p:nvPr/>
        </p:nvSpPr>
        <p:spPr>
          <a:xfrm>
            <a:off x="4802624" y="2900243"/>
            <a:ext cx="3313152"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Configures Spark application properties.</a:t>
            </a:r>
            <a:endParaRPr lang="en-US" sz="1785"/>
          </a:p>
        </p:txBody>
      </p:sp>
      <p:sp>
        <p:nvSpPr>
          <p:cNvPr id="11" name="Shape 7"/>
          <p:cNvSpPr/>
          <p:nvPr/>
        </p:nvSpPr>
        <p:spPr>
          <a:xfrm>
            <a:off x="801410" y="3769757"/>
            <a:ext cx="7541181" cy="1376124"/>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 8"/>
          <p:cNvSpPr/>
          <p:nvPr/>
        </p:nvSpPr>
        <p:spPr>
          <a:xfrm>
            <a:off x="1028224" y="3913465"/>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Function</a:t>
            </a:r>
            <a:endParaRPr lang="en-US" sz="1785"/>
          </a:p>
        </p:txBody>
      </p:sp>
      <p:sp>
        <p:nvSpPr>
          <p:cNvPr id="13" name="Text 9"/>
          <p:cNvSpPr/>
          <p:nvPr/>
        </p:nvSpPr>
        <p:spPr>
          <a:xfrm>
            <a:off x="4802624" y="3913465"/>
            <a:ext cx="3313152"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Sets parameters like master URL, application name, and resource allocation.</a:t>
            </a:r>
            <a:endParaRPr lang="en-US" sz="1785"/>
          </a:p>
        </p:txBody>
      </p:sp>
      <p:sp>
        <p:nvSpPr>
          <p:cNvPr id="14" name="Shape 10"/>
          <p:cNvSpPr/>
          <p:nvPr/>
        </p:nvSpPr>
        <p:spPr>
          <a:xfrm>
            <a:off x="801410" y="5145881"/>
            <a:ext cx="7541181" cy="1376124"/>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Text 11"/>
          <p:cNvSpPr/>
          <p:nvPr/>
        </p:nvSpPr>
        <p:spPr>
          <a:xfrm>
            <a:off x="1028224" y="5289590"/>
            <a:ext cx="3313152"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Example</a:t>
            </a:r>
            <a:endParaRPr lang="en-US" sz="1785"/>
          </a:p>
        </p:txBody>
      </p:sp>
      <p:sp>
        <p:nvSpPr>
          <p:cNvPr id="16" name="Text 12"/>
          <p:cNvSpPr/>
          <p:nvPr/>
        </p:nvSpPr>
        <p:spPr>
          <a:xfrm>
            <a:off x="4802624" y="5289590"/>
            <a:ext cx="3313152"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1785">
                <a:solidFill>
                  <a:srgbClr val="3C3939"/>
                </a:solidFill>
                <a:latin typeface="Roboto" pitchFamily="34" charset="0"/>
                <a:ea typeface="Roboto" pitchFamily="34" charset="-122"/>
                <a:cs typeface="Roboto" pitchFamily="34" charset="-120"/>
              </a:rPr>
              <a:t>conf.setMaster("spark://master:7077").setAppName("MySparkApp")</a:t>
            </a:r>
            <a:endParaRPr lang="en-US" sz="1785"/>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821430"/>
            <a:ext cx="5670590" cy="70877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80"/>
              </a:lnSpc>
              <a:buNone/>
            </a:pPr>
            <a:r>
              <a:rPr lang="en-US" sz="4465">
                <a:solidFill>
                  <a:srgbClr val="1B1B27"/>
                </a:solidFill>
                <a:latin typeface="Raleway" pitchFamily="34" charset="0"/>
                <a:ea typeface="Raleway" pitchFamily="34" charset="-122"/>
                <a:cs typeface="Raleway" pitchFamily="34" charset="-120"/>
              </a:rPr>
              <a:t>SparkConf Attributes</a:t>
            </a:r>
            <a:endParaRPr lang="en-US" sz="4465"/>
          </a:p>
        </p:txBody>
      </p:sp>
      <p:pic>
        <p:nvPicPr>
          <p:cNvPr id="6"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7" name="Text 3"/>
          <p:cNvSpPr/>
          <p:nvPr/>
        </p:nvSpPr>
        <p:spPr>
          <a:xfrm>
            <a:off x="793790" y="56641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set</a:t>
            </a:r>
            <a:endParaRPr lang="en-US" sz="2235"/>
          </a:p>
        </p:txBody>
      </p:sp>
      <p:sp>
        <p:nvSpPr>
          <p:cNvPr id="8" name="Text 4"/>
          <p:cNvSpPr/>
          <p:nvPr/>
        </p:nvSpPr>
        <p:spPr>
          <a:xfrm>
            <a:off x="793790" y="6154579"/>
            <a:ext cx="3005495" cy="3629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Sets a configuration property.</a:t>
            </a:r>
            <a:endParaRPr lang="en-US" sz="1785"/>
          </a:p>
        </p:txBody>
      </p:sp>
      <p:pic>
        <p:nvPicPr>
          <p:cNvPr id="9" name="Image 2" descr="preencoded.png"/>
          <p:cNvPicPr>
            <a:picLocks noChangeAspect="1"/>
          </p:cNvPicPr>
          <p:nvPr/>
        </p:nvPicPr>
        <p:blipFill>
          <a:blip r:embed="rId5"/>
          <a:stretch>
            <a:fillRect/>
          </a:stretch>
        </p:blipFill>
        <p:spPr>
          <a:xfrm>
            <a:off x="4139446" y="4870371"/>
            <a:ext cx="566976" cy="566976"/>
          </a:xfrm>
          <a:prstGeom prst="rect">
            <a:avLst/>
          </a:prstGeom>
        </p:spPr>
      </p:pic>
      <p:sp>
        <p:nvSpPr>
          <p:cNvPr id="10" name="Text 5"/>
          <p:cNvSpPr/>
          <p:nvPr/>
        </p:nvSpPr>
        <p:spPr>
          <a:xfrm>
            <a:off x="4139446" y="56641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setMaster</a:t>
            </a:r>
            <a:endParaRPr lang="en-US" sz="2235"/>
          </a:p>
        </p:txBody>
      </p:sp>
      <p:sp>
        <p:nvSpPr>
          <p:cNvPr id="11" name="Text 6"/>
          <p:cNvSpPr/>
          <p:nvPr/>
        </p:nvSpPr>
        <p:spPr>
          <a:xfrm>
            <a:off x="4139446" y="6154579"/>
            <a:ext cx="3005614" cy="10887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Specifies the master URL for connecting to the Spark cluster.</a:t>
            </a:r>
            <a:endParaRPr lang="en-US" sz="1785"/>
          </a:p>
        </p:txBody>
      </p:sp>
      <p:pic>
        <p:nvPicPr>
          <p:cNvPr id="12" name="Image 3" descr="preencoded.png"/>
          <p:cNvPicPr>
            <a:picLocks noChangeAspect="1"/>
          </p:cNvPicPr>
          <p:nvPr/>
        </p:nvPicPr>
        <p:blipFill>
          <a:blip r:embed="rId6"/>
          <a:stretch>
            <a:fillRect/>
          </a:stretch>
        </p:blipFill>
        <p:spPr>
          <a:xfrm>
            <a:off x="7485221" y="4870371"/>
            <a:ext cx="566976" cy="566976"/>
          </a:xfrm>
          <a:prstGeom prst="rect">
            <a:avLst/>
          </a:prstGeom>
        </p:spPr>
      </p:pic>
      <p:sp>
        <p:nvSpPr>
          <p:cNvPr id="13" name="Text 7"/>
          <p:cNvSpPr/>
          <p:nvPr/>
        </p:nvSpPr>
        <p:spPr>
          <a:xfrm>
            <a:off x="7485221" y="56641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setAppName</a:t>
            </a:r>
            <a:endParaRPr lang="en-US" sz="2235"/>
          </a:p>
        </p:txBody>
      </p:sp>
      <p:sp>
        <p:nvSpPr>
          <p:cNvPr id="14" name="Text 8"/>
          <p:cNvSpPr/>
          <p:nvPr/>
        </p:nvSpPr>
        <p:spPr>
          <a:xfrm>
            <a:off x="7485221" y="6154579"/>
            <a:ext cx="3005614"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Sets the name of the Spark application.</a:t>
            </a:r>
            <a:endParaRPr lang="en-US" sz="1785"/>
          </a:p>
        </p:txBody>
      </p:sp>
      <p:pic>
        <p:nvPicPr>
          <p:cNvPr id="15" name="Image 4" descr="preencoded.png"/>
          <p:cNvPicPr>
            <a:picLocks noChangeAspect="1"/>
          </p:cNvPicPr>
          <p:nvPr/>
        </p:nvPicPr>
        <p:blipFill>
          <a:blip r:embed="rId7"/>
          <a:stretch>
            <a:fillRect/>
          </a:stretch>
        </p:blipFill>
        <p:spPr>
          <a:xfrm>
            <a:off x="10830997" y="4870371"/>
            <a:ext cx="566976" cy="566976"/>
          </a:xfrm>
          <a:prstGeom prst="rect">
            <a:avLst/>
          </a:prstGeom>
        </p:spPr>
      </p:pic>
      <p:sp>
        <p:nvSpPr>
          <p:cNvPr id="16" name="Text 9"/>
          <p:cNvSpPr/>
          <p:nvPr/>
        </p:nvSpPr>
        <p:spPr>
          <a:xfrm>
            <a:off x="10830997" y="5664160"/>
            <a:ext cx="2835235" cy="35433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0"/>
              </a:lnSpc>
              <a:buNone/>
            </a:pPr>
            <a:r>
              <a:rPr lang="en-US" sz="2235">
                <a:solidFill>
                  <a:srgbClr val="3C3939"/>
                </a:solidFill>
                <a:latin typeface="Raleway" pitchFamily="34" charset="0"/>
                <a:ea typeface="Raleway" pitchFamily="34" charset="-122"/>
                <a:cs typeface="Raleway" pitchFamily="34" charset="-120"/>
              </a:rPr>
              <a:t>setSparkHome</a:t>
            </a:r>
            <a:endParaRPr lang="en-US" sz="2235"/>
          </a:p>
        </p:txBody>
      </p:sp>
      <p:sp>
        <p:nvSpPr>
          <p:cNvPr id="17" name="Text 10"/>
          <p:cNvSpPr/>
          <p:nvPr/>
        </p:nvSpPr>
        <p:spPr>
          <a:xfrm>
            <a:off x="10830997" y="6154579"/>
            <a:ext cx="3005614" cy="7258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60"/>
              </a:lnSpc>
              <a:buNone/>
            </a:pPr>
            <a:r>
              <a:rPr lang="en-US" sz="1785">
                <a:solidFill>
                  <a:srgbClr val="3C3939"/>
                </a:solidFill>
                <a:latin typeface="Roboto" pitchFamily="34" charset="0"/>
                <a:ea typeface="Roboto" pitchFamily="34" charset="-122"/>
                <a:cs typeface="Roboto" pitchFamily="34" charset="-120"/>
              </a:rPr>
              <a:t>Sets the path to the Spark installation directory.</a:t>
            </a:r>
            <a:endParaRPr lang="en-US" sz="1785"/>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hape 0"/>
          <p:cNvSpPr/>
          <p:nvPr/>
        </p:nvSpPr>
        <p:spPr>
          <a:xfrm>
            <a:off x="0" y="0"/>
            <a:ext cx="14630400" cy="8229600"/>
          </a:xfrm>
          <a:prstGeom prst="rect">
            <a:avLst/>
          </a:prstGeom>
          <a:solidFill>
            <a:srgbClr val="ECECF3"/>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Shape 1"/>
          <p:cNvSpPr/>
          <p:nvPr/>
        </p:nvSpPr>
        <p:spPr>
          <a:xfrm>
            <a:off x="0" y="0"/>
            <a:ext cx="14630400" cy="8229600"/>
          </a:xfrm>
          <a:prstGeom prst="rect">
            <a:avLst/>
          </a:prstGeom>
          <a:solidFill>
            <a:srgbClr val="FFFFFF">
              <a:alpha val="75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 name="Image 0" descr="preencoded.png"/>
          <p:cNvPicPr>
            <a:picLocks noChangeAspect="1"/>
          </p:cNvPicPr>
          <p:nvPr/>
        </p:nvPicPr>
        <p:blipFill>
          <a:blip r:embed="rId3"/>
          <a:stretch>
            <a:fillRect/>
          </a:stretch>
        </p:blipFill>
        <p:spPr>
          <a:xfrm>
            <a:off x="0" y="0"/>
            <a:ext cx="14630400" cy="2111812"/>
          </a:xfrm>
          <a:prstGeom prst="rect">
            <a:avLst/>
          </a:prstGeom>
        </p:spPr>
      </p:pic>
      <p:sp>
        <p:nvSpPr>
          <p:cNvPr id="5" name="Text 2"/>
          <p:cNvSpPr/>
          <p:nvPr/>
        </p:nvSpPr>
        <p:spPr>
          <a:xfrm>
            <a:off x="1729383" y="2577941"/>
            <a:ext cx="5285065" cy="52780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155"/>
              </a:lnSpc>
              <a:buNone/>
            </a:pPr>
            <a:r>
              <a:rPr lang="en-US" sz="3325">
                <a:solidFill>
                  <a:srgbClr val="1B1B27"/>
                </a:solidFill>
                <a:latin typeface="Raleway" pitchFamily="34" charset="0"/>
                <a:ea typeface="Raleway" pitchFamily="34" charset="-122"/>
                <a:cs typeface="Raleway" pitchFamily="34" charset="-120"/>
              </a:rPr>
              <a:t>RDD Operations in PySpark</a:t>
            </a:r>
            <a:endParaRPr lang="en-US" sz="3325"/>
          </a:p>
        </p:txBody>
      </p:sp>
      <p:sp>
        <p:nvSpPr>
          <p:cNvPr id="6" name="Shape 3"/>
          <p:cNvSpPr/>
          <p:nvPr/>
        </p:nvSpPr>
        <p:spPr>
          <a:xfrm>
            <a:off x="1729383" y="3549134"/>
            <a:ext cx="380048" cy="380047"/>
          </a:xfrm>
          <a:prstGeom prst="roundRect">
            <a:avLst>
              <a:gd name="adj" fmla="val 18671"/>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Text 4"/>
          <p:cNvSpPr/>
          <p:nvPr/>
        </p:nvSpPr>
        <p:spPr>
          <a:xfrm>
            <a:off x="1865114" y="3612475"/>
            <a:ext cx="108466" cy="25336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5"/>
              </a:lnSpc>
              <a:buNone/>
            </a:pPr>
            <a:r>
              <a:rPr lang="en-US" sz="1995">
                <a:solidFill>
                  <a:srgbClr val="3C3939"/>
                </a:solidFill>
                <a:latin typeface="Raleway" pitchFamily="34" charset="0"/>
                <a:ea typeface="Raleway" pitchFamily="34" charset="-122"/>
                <a:cs typeface="Raleway" pitchFamily="34" charset="-120"/>
              </a:rPr>
              <a:t>1</a:t>
            </a:r>
            <a:endParaRPr lang="en-US" sz="1995"/>
          </a:p>
        </p:txBody>
      </p:sp>
      <p:sp>
        <p:nvSpPr>
          <p:cNvPr id="8" name="Text 5"/>
          <p:cNvSpPr/>
          <p:nvPr/>
        </p:nvSpPr>
        <p:spPr>
          <a:xfrm>
            <a:off x="2278261" y="3549134"/>
            <a:ext cx="2111812" cy="26396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80"/>
              </a:lnSpc>
              <a:buNone/>
            </a:pPr>
            <a:r>
              <a:rPr lang="en-US" sz="1665">
                <a:solidFill>
                  <a:srgbClr val="3C3939"/>
                </a:solidFill>
                <a:latin typeface="Raleway" pitchFamily="34" charset="0"/>
                <a:ea typeface="Raleway" pitchFamily="34" charset="-122"/>
                <a:cs typeface="Raleway" pitchFamily="34" charset="-120"/>
              </a:rPr>
              <a:t>Transformations</a:t>
            </a:r>
            <a:endParaRPr lang="en-US" sz="1665"/>
          </a:p>
        </p:txBody>
      </p:sp>
      <p:sp>
        <p:nvSpPr>
          <p:cNvPr id="9" name="Text 6"/>
          <p:cNvSpPr/>
          <p:nvPr/>
        </p:nvSpPr>
        <p:spPr>
          <a:xfrm>
            <a:off x="2278261" y="3914418"/>
            <a:ext cx="4952524" cy="54054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30"/>
              </a:lnSpc>
              <a:buNone/>
            </a:pPr>
            <a:r>
              <a:rPr lang="en-US" sz="1330">
                <a:solidFill>
                  <a:srgbClr val="3C3939"/>
                </a:solidFill>
                <a:latin typeface="Roboto" pitchFamily="34" charset="0"/>
                <a:ea typeface="Roboto" pitchFamily="34" charset="-122"/>
                <a:cs typeface="Roboto" pitchFamily="34" charset="-120"/>
              </a:rPr>
              <a:t>Operations that create a new RDD from an existing one, such as map, filter, and reduce.</a:t>
            </a:r>
            <a:endParaRPr lang="en-US" sz="1330"/>
          </a:p>
        </p:txBody>
      </p:sp>
      <p:sp>
        <p:nvSpPr>
          <p:cNvPr id="10" name="Shape 7"/>
          <p:cNvSpPr/>
          <p:nvPr/>
        </p:nvSpPr>
        <p:spPr>
          <a:xfrm>
            <a:off x="7399615" y="3549134"/>
            <a:ext cx="380048" cy="380047"/>
          </a:xfrm>
          <a:prstGeom prst="roundRect">
            <a:avLst>
              <a:gd name="adj" fmla="val 18671"/>
            </a:avLst>
          </a:prstGeom>
          <a:solidFill>
            <a:srgbClr val="E1E1EA"/>
          </a:solidFill>
          <a:ln w="7620">
            <a:solidFill>
              <a:srgbClr val="C7C7D0"/>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 8"/>
          <p:cNvSpPr/>
          <p:nvPr/>
        </p:nvSpPr>
        <p:spPr>
          <a:xfrm>
            <a:off x="7523559" y="3612475"/>
            <a:ext cx="132040" cy="25336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95"/>
              </a:lnSpc>
              <a:buNone/>
            </a:pPr>
            <a:r>
              <a:rPr lang="en-US" sz="1995">
                <a:solidFill>
                  <a:srgbClr val="3C3939"/>
                </a:solidFill>
                <a:latin typeface="Raleway" pitchFamily="34" charset="0"/>
                <a:ea typeface="Raleway" pitchFamily="34" charset="-122"/>
                <a:cs typeface="Raleway" pitchFamily="34" charset="-120"/>
              </a:rPr>
              <a:t>2</a:t>
            </a:r>
            <a:endParaRPr lang="en-US" sz="1995"/>
          </a:p>
        </p:txBody>
      </p:sp>
      <p:sp>
        <p:nvSpPr>
          <p:cNvPr id="12" name="Text 9"/>
          <p:cNvSpPr/>
          <p:nvPr/>
        </p:nvSpPr>
        <p:spPr>
          <a:xfrm>
            <a:off x="7948493" y="3549134"/>
            <a:ext cx="2111812" cy="26396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080"/>
              </a:lnSpc>
              <a:buNone/>
            </a:pPr>
            <a:r>
              <a:rPr lang="en-US" sz="1665">
                <a:solidFill>
                  <a:srgbClr val="3C3939"/>
                </a:solidFill>
                <a:latin typeface="Raleway" pitchFamily="34" charset="0"/>
                <a:ea typeface="Raleway" pitchFamily="34" charset="-122"/>
                <a:cs typeface="Raleway" pitchFamily="34" charset="-120"/>
              </a:rPr>
              <a:t>Actions</a:t>
            </a:r>
            <a:endParaRPr lang="en-US" sz="1665"/>
          </a:p>
        </p:txBody>
      </p:sp>
      <p:sp>
        <p:nvSpPr>
          <p:cNvPr id="13" name="Text 10"/>
          <p:cNvSpPr/>
          <p:nvPr/>
        </p:nvSpPr>
        <p:spPr>
          <a:xfrm>
            <a:off x="7948493" y="3914418"/>
            <a:ext cx="4952524" cy="54054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30"/>
              </a:lnSpc>
              <a:buNone/>
            </a:pPr>
            <a:r>
              <a:rPr lang="en-US" sz="1330">
                <a:solidFill>
                  <a:srgbClr val="3C3939"/>
                </a:solidFill>
                <a:latin typeface="Roboto" pitchFamily="34" charset="0"/>
                <a:ea typeface="Roboto" pitchFamily="34" charset="-122"/>
                <a:cs typeface="Roboto" pitchFamily="34" charset="-120"/>
              </a:rPr>
              <a:t>Operations that perform computations on an RDD and return a result, such as collect, count, and reduce.</a:t>
            </a:r>
            <a:endParaRPr lang="en-US" sz="1330"/>
          </a:p>
        </p:txBody>
      </p:sp>
      <p:sp>
        <p:nvSpPr>
          <p:cNvPr id="14" name="Text 11"/>
          <p:cNvSpPr/>
          <p:nvPr/>
        </p:nvSpPr>
        <p:spPr>
          <a:xfrm>
            <a:off x="1729383" y="4708327"/>
            <a:ext cx="6950631" cy="52780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155"/>
              </a:lnSpc>
              <a:buNone/>
            </a:pPr>
            <a:r>
              <a:rPr lang="en-US" sz="3325">
                <a:solidFill>
                  <a:srgbClr val="1B1B27"/>
                </a:solidFill>
                <a:latin typeface="Raleway" pitchFamily="34" charset="0"/>
                <a:ea typeface="Raleway" pitchFamily="34" charset="-122"/>
                <a:cs typeface="Raleway" pitchFamily="34" charset="-120"/>
              </a:rPr>
              <a:t>Actions and Transformations in RDD</a:t>
            </a:r>
            <a:endParaRPr lang="en-US" sz="3325"/>
          </a:p>
        </p:txBody>
      </p:sp>
      <p:pic>
        <p:nvPicPr>
          <p:cNvPr id="15" name="Image 1" descr="preencoded.png"/>
          <p:cNvPicPr>
            <a:picLocks noChangeAspect="1"/>
          </p:cNvPicPr>
          <p:nvPr/>
        </p:nvPicPr>
        <p:blipFill>
          <a:blip r:embed="rId4"/>
          <a:stretch>
            <a:fillRect/>
          </a:stretch>
        </p:blipFill>
        <p:spPr>
          <a:xfrm>
            <a:off x="1729383" y="5489496"/>
            <a:ext cx="3723799" cy="675680"/>
          </a:xfrm>
          <a:prstGeom prst="rect">
            <a:avLst/>
          </a:prstGeom>
        </p:spPr>
      </p:pic>
      <p:sp>
        <p:nvSpPr>
          <p:cNvPr id="16" name="Text 12"/>
          <p:cNvSpPr/>
          <p:nvPr/>
        </p:nvSpPr>
        <p:spPr>
          <a:xfrm>
            <a:off x="1898213" y="6418540"/>
            <a:ext cx="2111812" cy="26396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80"/>
              </a:lnSpc>
              <a:buNone/>
            </a:pPr>
            <a:r>
              <a:rPr lang="en-US" sz="1665">
                <a:solidFill>
                  <a:srgbClr val="3C3939"/>
                </a:solidFill>
                <a:latin typeface="Raleway" pitchFamily="34" charset="0"/>
                <a:ea typeface="Raleway" pitchFamily="34" charset="-122"/>
                <a:cs typeface="Raleway" pitchFamily="34" charset="-120"/>
              </a:rPr>
              <a:t>Transformations</a:t>
            </a:r>
            <a:endParaRPr lang="en-US" sz="1665"/>
          </a:p>
        </p:txBody>
      </p:sp>
      <p:sp>
        <p:nvSpPr>
          <p:cNvPr id="17" name="Text 13"/>
          <p:cNvSpPr/>
          <p:nvPr/>
        </p:nvSpPr>
        <p:spPr>
          <a:xfrm>
            <a:off x="1898213" y="6783824"/>
            <a:ext cx="3386138" cy="54054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0"/>
              </a:lnSpc>
              <a:buNone/>
            </a:pPr>
            <a:r>
              <a:rPr lang="en-US" sz="1330">
                <a:solidFill>
                  <a:srgbClr val="3C3939"/>
                </a:solidFill>
                <a:latin typeface="Roboto" pitchFamily="34" charset="0"/>
                <a:ea typeface="Roboto" pitchFamily="34" charset="-122"/>
                <a:cs typeface="Roboto" pitchFamily="34" charset="-120"/>
              </a:rPr>
              <a:t>Create a new RDD without computing results immediately.</a:t>
            </a:r>
            <a:endParaRPr lang="en-US" sz="1330"/>
          </a:p>
        </p:txBody>
      </p:sp>
      <p:pic>
        <p:nvPicPr>
          <p:cNvPr id="18" name="Image 2" descr="preencoded.png"/>
          <p:cNvPicPr>
            <a:picLocks noChangeAspect="1"/>
          </p:cNvPicPr>
          <p:nvPr/>
        </p:nvPicPr>
        <p:blipFill>
          <a:blip r:embed="rId5"/>
          <a:stretch>
            <a:fillRect/>
          </a:stretch>
        </p:blipFill>
        <p:spPr>
          <a:xfrm>
            <a:off x="5453182" y="5489496"/>
            <a:ext cx="3723918" cy="675680"/>
          </a:xfrm>
          <a:prstGeom prst="rect">
            <a:avLst/>
          </a:prstGeom>
        </p:spPr>
      </p:pic>
      <p:sp>
        <p:nvSpPr>
          <p:cNvPr id="19" name="Text 14"/>
          <p:cNvSpPr/>
          <p:nvPr/>
        </p:nvSpPr>
        <p:spPr>
          <a:xfrm>
            <a:off x="5622012" y="6418540"/>
            <a:ext cx="2111812" cy="26396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80"/>
              </a:lnSpc>
              <a:buNone/>
            </a:pPr>
            <a:r>
              <a:rPr lang="en-US" sz="1665">
                <a:solidFill>
                  <a:srgbClr val="3C3939"/>
                </a:solidFill>
                <a:latin typeface="Raleway" pitchFamily="34" charset="0"/>
                <a:ea typeface="Raleway" pitchFamily="34" charset="-122"/>
                <a:cs typeface="Raleway" pitchFamily="34" charset="-120"/>
              </a:rPr>
              <a:t>Actions</a:t>
            </a:r>
            <a:endParaRPr lang="en-US" sz="1665"/>
          </a:p>
        </p:txBody>
      </p:sp>
      <p:sp>
        <p:nvSpPr>
          <p:cNvPr id="20" name="Text 15"/>
          <p:cNvSpPr/>
          <p:nvPr/>
        </p:nvSpPr>
        <p:spPr>
          <a:xfrm>
            <a:off x="5622012" y="6783824"/>
            <a:ext cx="3386257" cy="54054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0"/>
              </a:lnSpc>
              <a:buNone/>
            </a:pPr>
            <a:r>
              <a:rPr lang="en-US" sz="1330">
                <a:solidFill>
                  <a:srgbClr val="3C3939"/>
                </a:solidFill>
                <a:latin typeface="Roboto" pitchFamily="34" charset="0"/>
                <a:ea typeface="Roboto" pitchFamily="34" charset="-122"/>
                <a:cs typeface="Roboto" pitchFamily="34" charset="-120"/>
              </a:rPr>
              <a:t>Trigger the actual computation and return a result.</a:t>
            </a:r>
            <a:endParaRPr lang="en-US" sz="1330"/>
          </a:p>
        </p:txBody>
      </p:sp>
      <p:pic>
        <p:nvPicPr>
          <p:cNvPr id="21" name="Image 3" descr="preencoded.png"/>
          <p:cNvPicPr>
            <a:picLocks noChangeAspect="1"/>
          </p:cNvPicPr>
          <p:nvPr/>
        </p:nvPicPr>
        <p:blipFill>
          <a:blip r:embed="rId6"/>
          <a:stretch>
            <a:fillRect/>
          </a:stretch>
        </p:blipFill>
        <p:spPr>
          <a:xfrm>
            <a:off x="9177099" y="5489496"/>
            <a:ext cx="3723799" cy="675680"/>
          </a:xfrm>
          <a:prstGeom prst="rect">
            <a:avLst/>
          </a:prstGeom>
        </p:spPr>
      </p:pic>
      <p:sp>
        <p:nvSpPr>
          <p:cNvPr id="22" name="Text 16"/>
          <p:cNvSpPr/>
          <p:nvPr/>
        </p:nvSpPr>
        <p:spPr>
          <a:xfrm>
            <a:off x="9345930" y="6418540"/>
            <a:ext cx="2111812" cy="26396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80"/>
              </a:lnSpc>
              <a:buNone/>
            </a:pPr>
            <a:r>
              <a:rPr lang="en-US" sz="1665">
                <a:solidFill>
                  <a:srgbClr val="3C3939"/>
                </a:solidFill>
                <a:latin typeface="Raleway" pitchFamily="34" charset="0"/>
                <a:ea typeface="Raleway" pitchFamily="34" charset="-122"/>
                <a:cs typeface="Raleway" pitchFamily="34" charset="-120"/>
              </a:rPr>
              <a:t>Execution</a:t>
            </a:r>
            <a:endParaRPr lang="en-US" sz="1665"/>
          </a:p>
        </p:txBody>
      </p:sp>
      <p:sp>
        <p:nvSpPr>
          <p:cNvPr id="23" name="Text 17"/>
          <p:cNvSpPr/>
          <p:nvPr/>
        </p:nvSpPr>
        <p:spPr>
          <a:xfrm>
            <a:off x="9345930" y="6783824"/>
            <a:ext cx="3386138" cy="81081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30"/>
              </a:lnSpc>
              <a:buNone/>
            </a:pPr>
            <a:r>
              <a:rPr lang="en-US" sz="1330">
                <a:solidFill>
                  <a:srgbClr val="3C3939"/>
                </a:solidFill>
                <a:latin typeface="Roboto" pitchFamily="34" charset="0"/>
                <a:ea typeface="Roboto" pitchFamily="34" charset="-122"/>
                <a:cs typeface="Roboto" pitchFamily="34" charset="-120"/>
              </a:rPr>
              <a:t>Spark optimizes execution by combining transformations and only executing actions when necessary.</a:t>
            </a:r>
            <a:endParaRPr lang="en-US" sz="1330"/>
          </a:p>
        </p:txBody>
      </p:sp>
    </p:spTree>
  </p:cSld>
  <p:clrMapOvr>
    <a:masterClrMapping/>
  </p:clrMapOvr>
  <p:transition/>
  <p:timing/>
</p:sld>
</file>

<file path=ppt/tags/tag1.xml><?xml version="1.0" encoding="utf-8"?>
<p:tagLst xmlns:p="http://schemas.openxmlformats.org/presentationml/2006/main">
  <p:tag name="AS_NET" val="6.0.29"/>
  <p:tag name="AS_OS" val="Unix 5.4.0.190"/>
  <p:tag name="AS_RELEASE_DATE" val="2024.02.14"/>
  <p:tag name="AS_TITLE" val="Aspose.Slides for .NET Standard 2.0"/>
  <p:tag name="AS_VERSION" val="24.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390</Paragraphs>
  <Slides>43</Slides>
  <Notes>43</Notes>
  <TotalTime>1</TotalTime>
  <HiddenSlides>0</HiddenSlides>
  <MMClips>0</MMClips>
  <ScaleCrop>0</ScaleCrop>
  <HeadingPairs>
    <vt:vector baseType="variant" size="6">
      <vt:variant>
        <vt:lpstr>Fonts used</vt:lpstr>
      </vt:variant>
      <vt:variant>
        <vt:i4>6</vt:i4>
      </vt:variant>
      <vt:variant>
        <vt:lpstr>Theme</vt:lpstr>
      </vt:variant>
      <vt:variant>
        <vt:i4>1</vt:i4>
      </vt:variant>
      <vt:variant>
        <vt:lpstr>Slide Titles</vt:lpstr>
      </vt:variant>
      <vt:variant>
        <vt:i4>43</vt:i4>
      </vt:variant>
    </vt:vector>
  </HeadingPairs>
  <TitlesOfParts>
    <vt:vector baseType="lpstr" size="50">
      <vt:lpstr>Arial</vt:lpstr>
      <vt:lpstr>Calibri</vt:lpstr>
      <vt:lpstr>Calibri Light</vt:lpstr>
      <vt:lpstr>Raleway</vt:lpstr>
      <vt:lpstr>Roboto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24.0200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2024-08-12T17:40:28.731</cp:lastPrinted>
  <dcterms:created xsi:type="dcterms:W3CDTF">2024-08-12T17:40:28Z</dcterms:created>
  <dcterms:modified xsi:type="dcterms:W3CDTF">2024-08-12T17:40:29Z</dcterms:modified>
</cp:coreProperties>
</file>